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88" r:id="rId2"/>
    <p:sldId id="307" r:id="rId3"/>
    <p:sldId id="308" r:id="rId4"/>
    <p:sldId id="327" r:id="rId5"/>
    <p:sldId id="328" r:id="rId6"/>
    <p:sldId id="329" r:id="rId7"/>
    <p:sldId id="330" r:id="rId8"/>
    <p:sldId id="331" r:id="rId9"/>
    <p:sldId id="332" r:id="rId10"/>
    <p:sldId id="333" r:id="rId11"/>
    <p:sldId id="334" r:id="rId12"/>
    <p:sldId id="335" r:id="rId13"/>
  </p:sldIdLst>
  <p:sldSz cx="12192000" cy="6858000"/>
  <p:notesSz cx="6858000" cy="9144000"/>
  <p:embeddedFontLst>
    <p:embeddedFont>
      <p:font typeface="汉仪晓波花月圆W" panose="02010600030101010101" charset="-122"/>
      <p:regular r:id="rId15"/>
    </p:embeddedFont>
    <p:embeddedFont>
      <p:font typeface="Calibri" panose="020F0502020204030204" pitchFamily="34" charset="0"/>
      <p:regular r:id="rId16"/>
      <p:bold r:id="rId17"/>
      <p:italic r:id="rId18"/>
      <p:boldItalic r:id="rId19"/>
    </p:embeddedFont>
    <p:embeddedFont>
      <p:font typeface="微软雅黑" panose="020B0503020204020204" pitchFamily="34" charset="-122"/>
      <p:regular r:id="rId20"/>
      <p:bold r:id="rId2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5377"/>
    <a:srgbClr val="5A7FD1"/>
    <a:srgbClr val="CE88E4"/>
    <a:srgbClr val="CB7AF3"/>
    <a:srgbClr val="6695F5"/>
    <a:srgbClr val="AA6BCE"/>
    <a:srgbClr val="C091DB"/>
    <a:srgbClr val="262B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67" autoAdjust="0"/>
    <p:restoredTop sz="94660"/>
  </p:normalViewPr>
  <p:slideViewPr>
    <p:cSldViewPr snapToGrid="0">
      <p:cViewPr varScale="1">
        <p:scale>
          <a:sx n="65" d="100"/>
          <a:sy n="65" d="100"/>
        </p:scale>
        <p:origin x="60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81616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3" name="文本框 2"/>
          <p:cNvSpPr txBox="1"/>
          <p:nvPr/>
        </p:nvSpPr>
        <p:spPr>
          <a:xfrm>
            <a:off x="3340735" y="2221865"/>
            <a:ext cx="5669280" cy="1198880"/>
          </a:xfrm>
          <a:prstGeom prst="rect">
            <a:avLst/>
          </a:prstGeom>
          <a:noFill/>
        </p:spPr>
        <p:txBody>
          <a:bodyPr wrap="none" rtlCol="0" anchor="t">
            <a:spAutoFit/>
          </a:bodyPr>
          <a:lstStyle/>
          <a:p>
            <a:r>
              <a:rPr lang="en-US" altLang="zh-CN" sz="7200" dirty="0" err="1">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你的健康大使</a:t>
            </a:r>
            <a:endParaRPr lang="en-US" altLang="zh-CN" sz="7200"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endParaRPr>
          </a:p>
        </p:txBody>
      </p:sp>
      <p:sp>
        <p:nvSpPr>
          <p:cNvPr id="22" name="圆角矩形 21"/>
          <p:cNvSpPr/>
          <p:nvPr/>
        </p:nvSpPr>
        <p:spPr>
          <a:xfrm>
            <a:off x="4521835" y="3617595"/>
            <a:ext cx="3450590" cy="34226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ExtraLight" panose="020B0200000000000000" charset="-122"/>
                <a:ea typeface="思源黑体 CN ExtraLight" panose="020B0200000000000000" charset="-122"/>
                <a:cs typeface="思源黑体 CN ExtraLight" panose="020B0200000000000000" charset="-122"/>
              </a:rPr>
              <a:t>搭载 HarmonyOS 智慧马桶</a:t>
            </a:r>
          </a:p>
        </p:txBody>
      </p:sp>
      <p:pic>
        <p:nvPicPr>
          <p:cNvPr id="100" name="图片 99"/>
          <p:cNvPicPr/>
          <p:nvPr/>
        </p:nvPicPr>
        <p:blipFill>
          <a:blip r:embed="rId3"/>
          <a:stretch>
            <a:fillRect/>
          </a:stretch>
        </p:blipFill>
        <p:spPr>
          <a:xfrm>
            <a:off x="4411345" y="-59690"/>
            <a:ext cx="1922780" cy="1057275"/>
          </a:xfrm>
          <a:prstGeom prst="rect">
            <a:avLst/>
          </a:prstGeom>
          <a:noFill/>
          <a:ln w="9525">
            <a:noFill/>
          </a:ln>
        </p:spPr>
      </p:pic>
      <p:pic>
        <p:nvPicPr>
          <p:cNvPr id="24" name="资源 3.png" descr="资源 3.png"/>
          <p:cNvPicPr>
            <a:picLocks noChangeAspect="1"/>
          </p:cNvPicPr>
          <p:nvPr/>
        </p:nvPicPr>
        <p:blipFill>
          <a:blip r:embed="rId4"/>
          <a:stretch>
            <a:fillRect/>
          </a:stretch>
        </p:blipFill>
        <p:spPr>
          <a:xfrm>
            <a:off x="6584315" y="338455"/>
            <a:ext cx="1130935" cy="384810"/>
          </a:xfrm>
          <a:prstGeom prst="rect">
            <a:avLst/>
          </a:prstGeom>
          <a:ln w="12700">
            <a:miter lim="400000"/>
            <a:headEnd/>
            <a:tailEnd/>
          </a:ln>
        </p:spPr>
      </p:pic>
      <p:sp>
        <p:nvSpPr>
          <p:cNvPr id="6" name="文本框 5">
            <a:extLst>
              <a:ext uri="{FF2B5EF4-FFF2-40B4-BE49-F238E27FC236}">
                <a16:creationId xmlns:a16="http://schemas.microsoft.com/office/drawing/2014/main" id="{EA77D022-8A32-4CAE-9A35-92B2D8261FA4}"/>
              </a:ext>
            </a:extLst>
          </p:cNvPr>
          <p:cNvSpPr txBox="1"/>
          <p:nvPr/>
        </p:nvSpPr>
        <p:spPr>
          <a:xfrm>
            <a:off x="9159096" y="5717904"/>
            <a:ext cx="2262158" cy="369332"/>
          </a:xfrm>
          <a:prstGeom prst="rect">
            <a:avLst/>
          </a:prstGeom>
          <a:noFill/>
        </p:spPr>
        <p:txBody>
          <a:bodyPr wrap="none" rtlCol="0" anchor="t">
            <a:spAutoFit/>
          </a:bodyPr>
          <a:lstStyle/>
          <a:p>
            <a:r>
              <a:rPr lang="zh-CN" altLang="en-US"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项目负责人：代云皓</a:t>
            </a:r>
            <a:endParaRPr lang="en-US" altLang="zh-CN"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3860165" y="487045"/>
            <a:ext cx="447167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团队分工</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 name="图片 103" descr="代总"/>
          <p:cNvPicPr>
            <a:picLocks noChangeAspect="1"/>
          </p:cNvPicPr>
          <p:nvPr/>
        </p:nvPicPr>
        <p:blipFill>
          <a:blip r:embed="rId3"/>
          <a:stretch>
            <a:fillRect/>
          </a:stretch>
        </p:blipFill>
        <p:spPr>
          <a:xfrm>
            <a:off x="1217930" y="1431290"/>
            <a:ext cx="1661795" cy="2110740"/>
          </a:xfrm>
          <a:prstGeom prst="rect">
            <a:avLst/>
          </a:prstGeom>
        </p:spPr>
      </p:pic>
      <p:pic>
        <p:nvPicPr>
          <p:cNvPr id="106" name="图片 105" descr="L"/>
          <p:cNvPicPr>
            <a:picLocks noChangeAspect="1"/>
          </p:cNvPicPr>
          <p:nvPr/>
        </p:nvPicPr>
        <p:blipFill>
          <a:blip r:embed="rId4"/>
          <a:stretch>
            <a:fillRect/>
          </a:stretch>
        </p:blipFill>
        <p:spPr>
          <a:xfrm>
            <a:off x="5369560" y="1431290"/>
            <a:ext cx="1661795" cy="2110740"/>
          </a:xfrm>
          <a:prstGeom prst="rect">
            <a:avLst/>
          </a:prstGeom>
        </p:spPr>
      </p:pic>
      <p:pic>
        <p:nvPicPr>
          <p:cNvPr id="107" name="图片 106" descr="王"/>
          <p:cNvPicPr>
            <a:picLocks noChangeAspect="1"/>
          </p:cNvPicPr>
          <p:nvPr/>
        </p:nvPicPr>
        <p:blipFill>
          <a:blip r:embed="rId5"/>
          <a:stretch>
            <a:fillRect/>
          </a:stretch>
        </p:blipFill>
        <p:spPr>
          <a:xfrm>
            <a:off x="7445375" y="1431290"/>
            <a:ext cx="1661795" cy="2110740"/>
          </a:xfrm>
          <a:prstGeom prst="rect">
            <a:avLst/>
          </a:prstGeom>
        </p:spPr>
      </p:pic>
      <p:pic>
        <p:nvPicPr>
          <p:cNvPr id="105" name="图片 104" descr="李"/>
          <p:cNvPicPr>
            <a:picLocks noChangeAspect="1"/>
          </p:cNvPicPr>
          <p:nvPr/>
        </p:nvPicPr>
        <p:blipFill>
          <a:blip r:embed="rId6"/>
          <a:stretch>
            <a:fillRect/>
          </a:stretch>
        </p:blipFill>
        <p:spPr>
          <a:xfrm>
            <a:off x="3293745" y="1431290"/>
            <a:ext cx="1661795" cy="2110740"/>
          </a:xfrm>
          <a:prstGeom prst="rect">
            <a:avLst/>
          </a:prstGeom>
        </p:spPr>
      </p:pic>
      <p:pic>
        <p:nvPicPr>
          <p:cNvPr id="109" name="图片 108" descr="张"/>
          <p:cNvPicPr>
            <a:picLocks noChangeAspect="1"/>
          </p:cNvPicPr>
          <p:nvPr/>
        </p:nvPicPr>
        <p:blipFill>
          <a:blip r:embed="rId7"/>
          <a:stretch>
            <a:fillRect/>
          </a:stretch>
        </p:blipFill>
        <p:spPr>
          <a:xfrm>
            <a:off x="9521190" y="1431290"/>
            <a:ext cx="1661795" cy="2110740"/>
          </a:xfrm>
          <a:prstGeom prst="rect">
            <a:avLst/>
          </a:prstGeom>
        </p:spPr>
      </p:pic>
      <p:sp>
        <p:nvSpPr>
          <p:cNvPr id="2" name="矩形 1"/>
          <p:cNvSpPr/>
          <p:nvPr/>
        </p:nvSpPr>
        <p:spPr>
          <a:xfrm>
            <a:off x="1217930" y="3609975"/>
            <a:ext cx="1661795" cy="365125"/>
          </a:xfrm>
          <a:prstGeom prst="rect">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bg1">
                    <a:lumMod val="95000"/>
                  </a:schemeClr>
                </a:solidFill>
                <a:effectLst/>
                <a:uLnTx/>
                <a:uFillTx/>
                <a:latin typeface="Arial" panose="020B0604020202020204"/>
                <a:ea typeface="思源黑体 CN Medium"/>
                <a:sym typeface="+mn-ea"/>
              </a:rPr>
              <a:t>代云皓</a:t>
            </a:r>
            <a:endParaRPr lang="zh-CN" altLang="en-US"/>
          </a:p>
        </p:txBody>
      </p:sp>
      <p:sp>
        <p:nvSpPr>
          <p:cNvPr id="11" name="矩形 10"/>
          <p:cNvSpPr/>
          <p:nvPr/>
        </p:nvSpPr>
        <p:spPr>
          <a:xfrm>
            <a:off x="3293745" y="3609975"/>
            <a:ext cx="1661795" cy="365125"/>
          </a:xfrm>
          <a:prstGeom prst="rect">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bg1">
                    <a:lumMod val="95000"/>
                  </a:schemeClr>
                </a:solidFill>
                <a:effectLst/>
                <a:uLnTx/>
                <a:uFillTx/>
                <a:latin typeface="Arial" panose="020B0604020202020204"/>
                <a:ea typeface="思源黑体 CN Medium"/>
                <a:sym typeface="+mn-ea"/>
              </a:rPr>
              <a:t>李卓轩</a:t>
            </a:r>
          </a:p>
        </p:txBody>
      </p:sp>
      <p:sp>
        <p:nvSpPr>
          <p:cNvPr id="12" name="矩形 11"/>
          <p:cNvSpPr/>
          <p:nvPr/>
        </p:nvSpPr>
        <p:spPr>
          <a:xfrm>
            <a:off x="5369560" y="3609975"/>
            <a:ext cx="1661795" cy="365125"/>
          </a:xfrm>
          <a:prstGeom prst="rect">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bg1">
                    <a:lumMod val="95000"/>
                  </a:schemeClr>
                </a:solidFill>
                <a:effectLst/>
                <a:uLnTx/>
                <a:uFillTx/>
                <a:latin typeface="Arial" panose="020B0604020202020204"/>
                <a:ea typeface="思源黑体 CN Medium"/>
                <a:sym typeface="+mn-ea"/>
              </a:rPr>
              <a:t>李文萍</a:t>
            </a:r>
          </a:p>
        </p:txBody>
      </p:sp>
      <p:sp>
        <p:nvSpPr>
          <p:cNvPr id="13" name="矩形 12"/>
          <p:cNvSpPr/>
          <p:nvPr/>
        </p:nvSpPr>
        <p:spPr>
          <a:xfrm>
            <a:off x="7445375" y="3609975"/>
            <a:ext cx="1661795" cy="365125"/>
          </a:xfrm>
          <a:prstGeom prst="rect">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bg1">
                    <a:lumMod val="95000"/>
                  </a:schemeClr>
                </a:solidFill>
                <a:effectLst/>
                <a:uLnTx/>
                <a:uFillTx/>
                <a:latin typeface="Arial" panose="020B0604020202020204"/>
                <a:ea typeface="思源黑体 CN Medium"/>
                <a:sym typeface="+mn-ea"/>
              </a:rPr>
              <a:t>王耶龙</a:t>
            </a:r>
          </a:p>
        </p:txBody>
      </p:sp>
      <p:sp>
        <p:nvSpPr>
          <p:cNvPr id="14" name="矩形 13"/>
          <p:cNvSpPr/>
          <p:nvPr/>
        </p:nvSpPr>
        <p:spPr>
          <a:xfrm>
            <a:off x="9521190" y="3609975"/>
            <a:ext cx="1661795" cy="365125"/>
          </a:xfrm>
          <a:prstGeom prst="rect">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chemeClr val="bg1">
                    <a:lumMod val="95000"/>
                  </a:schemeClr>
                </a:solidFill>
                <a:effectLst/>
                <a:uLnTx/>
                <a:uFillTx/>
                <a:latin typeface="Arial" panose="020B0604020202020204"/>
                <a:ea typeface="思源黑体 CN Medium"/>
                <a:sym typeface="+mn-ea"/>
              </a:rPr>
              <a:t>张佳翔</a:t>
            </a:r>
          </a:p>
        </p:txBody>
      </p:sp>
      <p:sp>
        <p:nvSpPr>
          <p:cNvPr id="100" name="文本框 99"/>
          <p:cNvSpPr txBox="1"/>
          <p:nvPr/>
        </p:nvSpPr>
        <p:spPr>
          <a:xfrm>
            <a:off x="1150620" y="4043045"/>
            <a:ext cx="1796415" cy="2676525"/>
          </a:xfrm>
          <a:prstGeom prst="rect">
            <a:avLst/>
          </a:prstGeom>
          <a:noFill/>
        </p:spPr>
        <p:txBody>
          <a:bodyPr wrap="square" rtlCol="0">
            <a:spAutoFit/>
          </a:bodyPr>
          <a:lstStyle/>
          <a:p>
            <a:pPr algn="l">
              <a:lnSpc>
                <a:spcPct val="100000"/>
              </a:lnSpc>
            </a:pPr>
            <a:r>
              <a:rPr lang="zh-CN" altLang="en-US" sz="1200" dirty="0">
                <a:solidFill>
                  <a:schemeClr val="bg1">
                    <a:lumMod val="85000"/>
                  </a:schemeClr>
                </a:solidFill>
                <a:latin typeface="微软雅黑" panose="020B0503020204020204" charset="-122"/>
                <a:ea typeface="微软雅黑" panose="020B0503020204020204" charset="-122"/>
                <a:cs typeface="微软雅黑" panose="020B0503020204020204" charset="-122"/>
              </a:rPr>
              <a:t>红帽认证工程师（RHCE），擅长软件开发。拥有近5年软件开发经验，16项软件著作权。曾获得互联网+大学生创新创业大赛国赛铜奖，全国高校微信小程序开发大赛国赛铜奖，全国计算机设计大赛国赛三等奖，挑战杯大学生创业大赛省赛二等奖，ICAN国际创新创业大赛省赛铜奖等多项省级、国家级奖励。</a:t>
            </a:r>
          </a:p>
        </p:txBody>
      </p:sp>
      <p:sp>
        <p:nvSpPr>
          <p:cNvPr id="102" name="文本框 101"/>
          <p:cNvSpPr txBox="1"/>
          <p:nvPr/>
        </p:nvSpPr>
        <p:spPr>
          <a:xfrm>
            <a:off x="3366770" y="4043045"/>
            <a:ext cx="1667510" cy="1014730"/>
          </a:xfrm>
          <a:prstGeom prst="rect">
            <a:avLst/>
          </a:prstGeom>
          <a:noFill/>
        </p:spPr>
        <p:txBody>
          <a:bodyPr wrap="square" rtlCol="0">
            <a:spAutoFit/>
          </a:bodyPr>
          <a:lstStyle/>
          <a:p>
            <a:pPr algn="l"/>
            <a:r>
              <a:rPr lang="zh-CN" altLang="en-US" sz="1200" dirty="0">
                <a:solidFill>
                  <a:schemeClr val="bg1">
                    <a:lumMod val="85000"/>
                  </a:schemeClr>
                </a:solidFill>
                <a:latin typeface="微软雅黑" panose="020B0503020204020204" charset="-122"/>
                <a:ea typeface="微软雅黑" panose="020B0503020204020204" charset="-122"/>
                <a:cs typeface="黑体" panose="02010609060101010101" charset="-122"/>
              </a:rPr>
              <a:t>擅长软件开发，计算机设计大赛省级三等奖，拥有一项软件著作，起点杯编程大赛二等奖。</a:t>
            </a:r>
          </a:p>
        </p:txBody>
      </p:sp>
      <p:sp>
        <p:nvSpPr>
          <p:cNvPr id="103" name="文本框 102"/>
          <p:cNvSpPr txBox="1"/>
          <p:nvPr/>
        </p:nvSpPr>
        <p:spPr>
          <a:xfrm>
            <a:off x="5440045" y="4043045"/>
            <a:ext cx="1703070" cy="1014730"/>
          </a:xfrm>
          <a:prstGeom prst="rect">
            <a:avLst/>
          </a:prstGeom>
          <a:noFill/>
        </p:spPr>
        <p:txBody>
          <a:bodyPr wrap="square" rtlCol="0">
            <a:spAutoFit/>
          </a:bodyPr>
          <a:lstStyle/>
          <a:p>
            <a:pPr algn="l"/>
            <a:r>
              <a:rPr lang="zh-CN" altLang="en-US" sz="1200" dirty="0">
                <a:solidFill>
                  <a:schemeClr val="bg1">
                    <a:lumMod val="85000"/>
                  </a:schemeClr>
                </a:solidFill>
                <a:latin typeface="微软雅黑" panose="020B0503020204020204" charset="-122"/>
                <a:ea typeface="微软雅黑" panose="020B0503020204020204" charset="-122"/>
                <a:cs typeface="微软雅黑" panose="020B0503020204020204" charset="-122"/>
              </a:rPr>
              <a:t>擅长使用墨刀，蓝湖进行UI设计。参加过</a:t>
            </a:r>
            <a:r>
              <a:rPr lang="en-US" altLang="zh-CN" sz="1200" dirty="0">
                <a:solidFill>
                  <a:schemeClr val="bg1">
                    <a:lumMod val="85000"/>
                  </a:schemeClr>
                </a:solidFill>
                <a:latin typeface="微软雅黑" panose="020B0503020204020204" charset="-122"/>
                <a:ea typeface="微软雅黑" panose="020B0503020204020204" charset="-122"/>
                <a:cs typeface="微软雅黑" panose="020B0503020204020204" charset="-122"/>
              </a:rPr>
              <a:t>UI</a:t>
            </a:r>
            <a:r>
              <a:rPr lang="zh-CN" altLang="en-US" sz="1200" dirty="0">
                <a:solidFill>
                  <a:schemeClr val="bg1">
                    <a:lumMod val="85000"/>
                  </a:schemeClr>
                </a:solidFill>
                <a:latin typeface="微软雅黑" panose="020B0503020204020204" charset="-122"/>
                <a:ea typeface="微软雅黑" panose="020B0503020204020204" charset="-122"/>
                <a:cs typeface="微软雅黑" panose="020B0503020204020204" charset="-122"/>
              </a:rPr>
              <a:t>设计大赛，省赛一等奖，全国计算机设计大赛省级三等奖。</a:t>
            </a:r>
          </a:p>
        </p:txBody>
      </p:sp>
      <p:sp>
        <p:nvSpPr>
          <p:cNvPr id="97" name="文本框 96"/>
          <p:cNvSpPr txBox="1"/>
          <p:nvPr/>
        </p:nvSpPr>
        <p:spPr>
          <a:xfrm>
            <a:off x="7492365" y="4043045"/>
            <a:ext cx="1703070" cy="1568450"/>
          </a:xfrm>
          <a:prstGeom prst="rect">
            <a:avLst/>
          </a:prstGeom>
          <a:noFill/>
        </p:spPr>
        <p:txBody>
          <a:bodyPr wrap="square" rtlCol="0">
            <a:spAutoFit/>
          </a:bodyPr>
          <a:lstStyle/>
          <a:p>
            <a:pPr algn="l"/>
            <a:r>
              <a:rPr lang="zh-CN" altLang="en-US" sz="1200" dirty="0">
                <a:solidFill>
                  <a:schemeClr val="bg1">
                    <a:lumMod val="85000"/>
                  </a:schemeClr>
                </a:solidFill>
                <a:latin typeface="微软雅黑" panose="020B0503020204020204" charset="-122"/>
                <a:ea typeface="微软雅黑" panose="020B0503020204020204" charset="-122"/>
                <a:cs typeface="微软雅黑" panose="020B0503020204020204" charset="-122"/>
              </a:rPr>
              <a:t>擅长硬件，六年视频后期经验，精通Adobe全家桶，多项优质社群策划者，参与过区块链MetaGame中国版块搭建。多次参加中国电子协会组织的工作。</a:t>
            </a:r>
          </a:p>
        </p:txBody>
      </p:sp>
      <p:sp>
        <p:nvSpPr>
          <p:cNvPr id="101" name="文本框 100"/>
          <p:cNvSpPr txBox="1"/>
          <p:nvPr/>
        </p:nvSpPr>
        <p:spPr>
          <a:xfrm>
            <a:off x="9559925" y="4043045"/>
            <a:ext cx="1703070" cy="829945"/>
          </a:xfrm>
          <a:prstGeom prst="rect">
            <a:avLst/>
          </a:prstGeom>
          <a:noFill/>
        </p:spPr>
        <p:txBody>
          <a:bodyPr wrap="square" rtlCol="0">
            <a:spAutoFit/>
          </a:bodyPr>
          <a:lstStyle/>
          <a:p>
            <a:pPr algn="l"/>
            <a:r>
              <a:rPr lang="zh-CN" altLang="en-US" sz="1200" dirty="0">
                <a:solidFill>
                  <a:schemeClr val="bg1">
                    <a:lumMod val="85000"/>
                  </a:schemeClr>
                </a:solidFill>
                <a:latin typeface="微软雅黑" panose="020B0503020204020204" charset="-122"/>
                <a:ea typeface="微软雅黑" panose="020B0503020204020204" charset="-122"/>
              </a:rPr>
              <a:t>擅长硬件开发，专业能力强，有多款硬件开发经验。曾获得校园电子设计一等奖。</a:t>
            </a:r>
          </a:p>
        </p:txBody>
      </p:sp>
      <p:sp>
        <p:nvSpPr>
          <p:cNvPr id="15" name="矩形 14"/>
          <p:cNvSpPr/>
          <p:nvPr/>
        </p:nvSpPr>
        <p:spPr>
          <a:xfrm>
            <a:off x="1149350" y="1358265"/>
            <a:ext cx="1811655" cy="539623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218815" y="1358265"/>
            <a:ext cx="1811655" cy="539623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294630" y="1358265"/>
            <a:ext cx="1811655" cy="539623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7370445" y="1358265"/>
            <a:ext cx="1811655" cy="539623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9446260" y="1358265"/>
            <a:ext cx="1811655" cy="539623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直角三角形 19"/>
          <p:cNvSpPr/>
          <p:nvPr/>
        </p:nvSpPr>
        <p:spPr>
          <a:xfrm rot="10800000">
            <a:off x="2609215" y="1358265"/>
            <a:ext cx="345440" cy="306705"/>
          </a:xfrm>
          <a:prstGeom prst="rtTriangle">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直角三角形 20"/>
          <p:cNvSpPr/>
          <p:nvPr/>
        </p:nvSpPr>
        <p:spPr>
          <a:xfrm rot="10800000">
            <a:off x="4685030" y="1358265"/>
            <a:ext cx="345440" cy="306705"/>
          </a:xfrm>
          <a:prstGeom prst="rtTriangle">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直角三角形 21"/>
          <p:cNvSpPr/>
          <p:nvPr/>
        </p:nvSpPr>
        <p:spPr>
          <a:xfrm rot="10800000">
            <a:off x="6760845" y="1358265"/>
            <a:ext cx="345440" cy="306705"/>
          </a:xfrm>
          <a:prstGeom prst="rtTriangle">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直角三角形 22"/>
          <p:cNvSpPr/>
          <p:nvPr/>
        </p:nvSpPr>
        <p:spPr>
          <a:xfrm rot="10800000">
            <a:off x="8836660" y="1358265"/>
            <a:ext cx="345440" cy="306705"/>
          </a:xfrm>
          <a:prstGeom prst="rtTriangle">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直角三角形 23"/>
          <p:cNvSpPr/>
          <p:nvPr/>
        </p:nvSpPr>
        <p:spPr>
          <a:xfrm rot="10800000">
            <a:off x="10912475" y="1358265"/>
            <a:ext cx="345440" cy="306705"/>
          </a:xfrm>
          <a:prstGeom prst="rtTriangle">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3860164" y="487045"/>
            <a:ext cx="4923617" cy="521970"/>
          </a:xfrm>
          <a:prstGeom prst="rect">
            <a:avLst/>
          </a:prstGeom>
          <a:noFill/>
        </p:spPr>
        <p:txBody>
          <a:bodyPr wrap="square" rtlCol="0" anchor="t">
            <a:spAutoFit/>
          </a:bodyPr>
          <a:lstStyle/>
          <a:p>
            <a:pPr algn="ctr"/>
            <a:r>
              <a:rPr lang="zh-CN" altLang="en-US" sz="2800" dirty="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团队介绍—导师及顾问团队</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476625" y="556260"/>
            <a:ext cx="383540" cy="383540"/>
          </a:xfrm>
          <a:prstGeom prst="ellipse">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sym typeface="+mn-ea"/>
              </a:rPr>
              <a:t>七</a:t>
            </a:r>
          </a:p>
        </p:txBody>
      </p:sp>
      <p:grpSp>
        <p:nvGrpSpPr>
          <p:cNvPr id="8" name="组合 7"/>
          <p:cNvGrpSpPr/>
          <p:nvPr/>
        </p:nvGrpSpPr>
        <p:grpSpPr>
          <a:xfrm>
            <a:off x="0" y="1604645"/>
            <a:ext cx="12191365" cy="5253355"/>
            <a:chOff x="0" y="2527"/>
            <a:chExt cx="20832" cy="8273"/>
          </a:xfrm>
        </p:grpSpPr>
        <p:sp>
          <p:nvSpPr>
            <p:cNvPr id="10" name="矩形 9"/>
            <p:cNvSpPr/>
            <p:nvPr/>
          </p:nvSpPr>
          <p:spPr>
            <a:xfrm>
              <a:off x="0" y="2530"/>
              <a:ext cx="5208" cy="8271"/>
            </a:xfrm>
            <a:prstGeom prst="rect">
              <a:avLst/>
            </a:prstGeom>
            <a:solidFill>
              <a:srgbClr val="5A7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208" y="2529"/>
              <a:ext cx="5208" cy="8271"/>
            </a:xfrm>
            <a:prstGeom prst="rect">
              <a:avLst/>
            </a:prstGeom>
            <a:solidFill>
              <a:srgbClr val="6695F5">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416" y="2528"/>
              <a:ext cx="5208" cy="8271"/>
            </a:xfrm>
            <a:prstGeom prst="rect">
              <a:avLst/>
            </a:prstGeom>
            <a:solidFill>
              <a:srgbClr val="5A7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5624" y="2527"/>
              <a:ext cx="5208" cy="8271"/>
            </a:xfrm>
            <a:prstGeom prst="rect">
              <a:avLst/>
            </a:prstGeom>
            <a:solidFill>
              <a:srgbClr val="6695F5">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pic>
        <p:nvPicPr>
          <p:cNvPr id="27" name="图片 26"/>
          <p:cNvPicPr>
            <a:picLocks noChangeAspect="1"/>
          </p:cNvPicPr>
          <p:nvPr/>
        </p:nvPicPr>
        <p:blipFill rotWithShape="1">
          <a:blip r:embed="rId3" cstate="email"/>
          <a:srcRect/>
          <a:stretch>
            <a:fillRect/>
          </a:stretch>
        </p:blipFill>
        <p:spPr>
          <a:xfrm>
            <a:off x="678503" y="1744117"/>
            <a:ext cx="1690370" cy="2334895"/>
          </a:xfrm>
          <a:prstGeom prst="rect">
            <a:avLst/>
          </a:prstGeom>
          <a:effectLst>
            <a:innerShdw blurRad="63500" dist="50800" dir="16200000">
              <a:prstClr val="black">
                <a:alpha val="50000"/>
              </a:prstClr>
            </a:innerShdw>
          </a:effectLst>
        </p:spPr>
      </p:pic>
      <p:pic>
        <p:nvPicPr>
          <p:cNvPr id="28" name="图片 27"/>
          <p:cNvPicPr>
            <a:picLocks noChangeAspect="1"/>
          </p:cNvPicPr>
          <p:nvPr/>
        </p:nvPicPr>
        <p:blipFill rotWithShape="1">
          <a:blip r:embed="rId4" cstate="email"/>
          <a:srcRect/>
          <a:stretch>
            <a:fillRect/>
          </a:stretch>
        </p:blipFill>
        <p:spPr>
          <a:xfrm>
            <a:off x="3727098" y="1744117"/>
            <a:ext cx="1690370" cy="2334895"/>
          </a:xfrm>
          <a:prstGeom prst="rect">
            <a:avLst/>
          </a:prstGeom>
          <a:effectLst>
            <a:innerShdw blurRad="63500" dist="50800" dir="16200000">
              <a:prstClr val="black">
                <a:alpha val="50000"/>
              </a:prstClr>
            </a:innerShdw>
          </a:effectLst>
        </p:spPr>
      </p:pic>
      <p:pic>
        <p:nvPicPr>
          <p:cNvPr id="25" name="图片 24"/>
          <p:cNvPicPr>
            <a:picLocks noChangeAspect="1"/>
          </p:cNvPicPr>
          <p:nvPr/>
        </p:nvPicPr>
        <p:blipFill rotWithShape="1">
          <a:blip r:embed="rId5" cstate="email"/>
          <a:srcRect/>
          <a:stretch>
            <a:fillRect/>
          </a:stretch>
        </p:blipFill>
        <p:spPr>
          <a:xfrm>
            <a:off x="6774429" y="1744117"/>
            <a:ext cx="1690370" cy="2334895"/>
          </a:xfrm>
          <a:prstGeom prst="rect">
            <a:avLst/>
          </a:prstGeom>
          <a:effectLst>
            <a:innerShdw blurRad="63500" dist="50800" dir="16200000">
              <a:prstClr val="black">
                <a:alpha val="50000"/>
              </a:prstClr>
            </a:innerShdw>
          </a:effectLst>
        </p:spPr>
      </p:pic>
      <p:pic>
        <p:nvPicPr>
          <p:cNvPr id="26" name="图片 25"/>
          <p:cNvPicPr>
            <a:picLocks noChangeAspect="1"/>
          </p:cNvPicPr>
          <p:nvPr/>
        </p:nvPicPr>
        <p:blipFill>
          <a:blip r:embed="rId6" cstate="email"/>
          <a:stretch>
            <a:fillRect/>
          </a:stretch>
        </p:blipFill>
        <p:spPr>
          <a:xfrm>
            <a:off x="9821545" y="1744345"/>
            <a:ext cx="1690370" cy="2334895"/>
          </a:xfrm>
          <a:prstGeom prst="rect">
            <a:avLst/>
          </a:prstGeom>
          <a:effectLst>
            <a:innerShdw blurRad="63500" dist="50800" dir="16200000">
              <a:prstClr val="black">
                <a:alpha val="50000"/>
              </a:prstClr>
            </a:innerShdw>
          </a:effectLst>
        </p:spPr>
      </p:pic>
      <p:sp>
        <p:nvSpPr>
          <p:cNvPr id="29" name="文本框 28"/>
          <p:cNvSpPr txBox="1"/>
          <p:nvPr/>
        </p:nvSpPr>
        <p:spPr>
          <a:xfrm>
            <a:off x="630555" y="4155440"/>
            <a:ext cx="1801495" cy="368300"/>
          </a:xfrm>
          <a:prstGeom prst="rect">
            <a:avLst/>
          </a:prstGeom>
          <a:noFill/>
        </p:spPr>
        <p:txBody>
          <a:bodyPr wrap="none" rtlCol="0" anchor="t">
            <a:spAutoFit/>
          </a:bodyPr>
          <a:lstStyle/>
          <a:p>
            <a:r>
              <a:rPr lang="zh-CN" altLang="en-US" b="1" dirty="0">
                <a:solidFill>
                  <a:schemeClr val="bg1"/>
                </a:solidFill>
                <a:latin typeface="微软雅黑" panose="020B0503020204020204" charset="-122"/>
                <a:ea typeface="微软雅黑" panose="020B0503020204020204" charset="-122"/>
                <a:sym typeface="Arial" panose="020B0604020202020204" pitchFamily="34" charset="0"/>
              </a:rPr>
              <a:t>指导教师</a:t>
            </a:r>
            <a:r>
              <a:rPr lang="en-US" altLang="zh-CN" b="1" dirty="0">
                <a:solidFill>
                  <a:schemeClr val="bg1"/>
                </a:solidFill>
                <a:latin typeface="微软雅黑" panose="020B0503020204020204" charset="-122"/>
                <a:ea typeface="微软雅黑" panose="020B0503020204020204" charset="-122"/>
                <a:sym typeface="Arial" panose="020B0604020202020204" pitchFamily="34" charset="0"/>
              </a:rPr>
              <a:t>—</a:t>
            </a:r>
            <a:r>
              <a:rPr lang="zh-CN" altLang="en-US" b="1" dirty="0">
                <a:solidFill>
                  <a:schemeClr val="bg1"/>
                </a:solidFill>
                <a:latin typeface="微软雅黑" panose="020B0503020204020204" charset="-122"/>
                <a:ea typeface="微软雅黑" panose="020B0503020204020204" charset="-122"/>
                <a:sym typeface="Arial" panose="020B0604020202020204" pitchFamily="34" charset="0"/>
              </a:rPr>
              <a:t>孟博</a:t>
            </a:r>
          </a:p>
        </p:txBody>
      </p:sp>
      <p:sp>
        <p:nvSpPr>
          <p:cNvPr id="30" name="文本框 29"/>
          <p:cNvSpPr txBox="1"/>
          <p:nvPr/>
        </p:nvSpPr>
        <p:spPr>
          <a:xfrm>
            <a:off x="3557270" y="4155440"/>
            <a:ext cx="2030095" cy="368300"/>
          </a:xfrm>
          <a:prstGeom prst="rect">
            <a:avLst/>
          </a:prstGeom>
          <a:noFill/>
        </p:spPr>
        <p:txBody>
          <a:bodyPr wrap="none" rtlCol="0" anchor="t">
            <a:spAutoFit/>
          </a:bodyPr>
          <a:lstStyle/>
          <a:p>
            <a:pPr algn="l"/>
            <a:r>
              <a:rPr b="1" dirty="0">
                <a:solidFill>
                  <a:schemeClr val="bg1"/>
                </a:solidFill>
                <a:latin typeface="微软雅黑" panose="020B0503020204020204" charset="-122"/>
                <a:ea typeface="微软雅黑" panose="020B0503020204020204" charset="-122"/>
                <a:sym typeface="Arial" panose="020B0604020202020204" pitchFamily="34" charset="0"/>
              </a:rPr>
              <a:t>指导教师—杜晓春</a:t>
            </a:r>
          </a:p>
        </p:txBody>
      </p:sp>
      <p:sp>
        <p:nvSpPr>
          <p:cNvPr id="31" name="文本框 30"/>
          <p:cNvSpPr txBox="1"/>
          <p:nvPr/>
        </p:nvSpPr>
        <p:spPr>
          <a:xfrm>
            <a:off x="6700520" y="4155440"/>
            <a:ext cx="1801495" cy="368300"/>
          </a:xfrm>
          <a:prstGeom prst="rect">
            <a:avLst/>
          </a:prstGeom>
          <a:noFill/>
        </p:spPr>
        <p:txBody>
          <a:bodyPr wrap="none" rtlCol="0" anchor="t">
            <a:spAutoFit/>
          </a:bodyPr>
          <a:lstStyle/>
          <a:p>
            <a:pPr algn="l"/>
            <a:r>
              <a:rPr b="1" dirty="0">
                <a:solidFill>
                  <a:schemeClr val="bg1"/>
                </a:solidFill>
                <a:latin typeface="微软雅黑" panose="020B0503020204020204" charset="-122"/>
                <a:ea typeface="微软雅黑" panose="020B0503020204020204" charset="-122"/>
                <a:sym typeface="Arial" panose="020B0604020202020204" pitchFamily="34" charset="0"/>
              </a:rPr>
              <a:t>项目顾问—周鹏</a:t>
            </a:r>
          </a:p>
        </p:txBody>
      </p:sp>
      <p:sp>
        <p:nvSpPr>
          <p:cNvPr id="32" name="文本框 31"/>
          <p:cNvSpPr txBox="1"/>
          <p:nvPr/>
        </p:nvSpPr>
        <p:spPr>
          <a:xfrm>
            <a:off x="9843770" y="4155440"/>
            <a:ext cx="1801495" cy="368300"/>
          </a:xfrm>
          <a:prstGeom prst="rect">
            <a:avLst/>
          </a:prstGeom>
          <a:noFill/>
        </p:spPr>
        <p:txBody>
          <a:bodyPr wrap="none" rtlCol="0" anchor="t">
            <a:spAutoFit/>
          </a:bodyPr>
          <a:lstStyle/>
          <a:p>
            <a:pPr algn="l"/>
            <a:r>
              <a:rPr b="1" dirty="0">
                <a:solidFill>
                  <a:schemeClr val="bg1"/>
                </a:solidFill>
                <a:latin typeface="微软雅黑" panose="020B0503020204020204" charset="-122"/>
                <a:ea typeface="微软雅黑" panose="020B0503020204020204" charset="-122"/>
                <a:sym typeface="Arial" panose="020B0604020202020204" pitchFamily="34" charset="0"/>
              </a:rPr>
              <a:t>项目顾问—李鋆</a:t>
            </a:r>
          </a:p>
        </p:txBody>
      </p:sp>
      <p:sp>
        <p:nvSpPr>
          <p:cNvPr id="33" name="TextBox 14"/>
          <p:cNvSpPr txBox="1"/>
          <p:nvPr/>
        </p:nvSpPr>
        <p:spPr>
          <a:xfrm>
            <a:off x="88265" y="4529455"/>
            <a:ext cx="2959735" cy="2249170"/>
          </a:xfrm>
          <a:prstGeom prst="rect">
            <a:avLst/>
          </a:prstGeom>
          <a:noFill/>
        </p:spPr>
        <p:txBody>
          <a:bodyPr wrap="square">
            <a:spAutoFit/>
          </a:bodyPr>
          <a:lstStyle>
            <a:defPPr>
              <a:defRPr lang="zh-CN"/>
            </a:defPPr>
            <a:lvl1pPr algn="just">
              <a:buNone/>
              <a:defRPr sz="2400">
                <a:solidFill>
                  <a:schemeClr val="accent1"/>
                </a:solidFill>
                <a:latin typeface="微软雅黑" panose="020B0503020204020204" charset="-122"/>
                <a:ea typeface="微软雅黑" panose="020B0503020204020204" charset="-122"/>
              </a:defRPr>
            </a:lvl1pPr>
          </a:lstStyle>
          <a:p>
            <a:pPr marL="285750" indent="-285750" algn="l">
              <a:lnSpc>
                <a:spcPct val="130000"/>
              </a:lnSpc>
              <a:buFont typeface="Arial" panose="020B0604020202020204" pitchFamily="34" charset="0"/>
              <a:buChar char="•"/>
            </a:pPr>
            <a:r>
              <a:rPr lang="zh-CN" altLang="en-US" sz="1200" dirty="0">
                <a:solidFill>
                  <a:schemeClr val="bg1"/>
                </a:solidFill>
                <a:cs typeface="微软雅黑" panose="020B0503020204020204" charset="-122"/>
              </a:rPr>
              <a:t>西安交通大学博士研究生</a:t>
            </a:r>
            <a:endParaRPr lang="en-US" altLang="zh-CN" sz="1200" dirty="0">
              <a:solidFill>
                <a:schemeClr val="bg1"/>
              </a:solidFill>
              <a:cs typeface="微软雅黑" panose="020B0503020204020204" charset="-122"/>
            </a:endParaRPr>
          </a:p>
          <a:p>
            <a:pPr marL="285750" indent="-285750" algn="l">
              <a:lnSpc>
                <a:spcPct val="130000"/>
              </a:lnSpc>
              <a:buFont typeface="Arial" panose="020B0604020202020204" pitchFamily="34" charset="0"/>
              <a:buChar char="•"/>
            </a:pPr>
            <a:r>
              <a:rPr lang="zh-CN" altLang="en-US" sz="1200" dirty="0">
                <a:solidFill>
                  <a:schemeClr val="bg1"/>
                </a:solidFill>
                <a:cs typeface="微软雅黑" panose="020B0503020204020204" charset="-122"/>
              </a:rPr>
              <a:t>创新设计思维</a:t>
            </a:r>
            <a:r>
              <a:rPr lang="en-US" altLang="zh-CN" sz="1200" dirty="0">
                <a:solidFill>
                  <a:schemeClr val="bg1"/>
                </a:solidFill>
                <a:cs typeface="微软雅黑" panose="020B0503020204020204" charset="-122"/>
              </a:rPr>
              <a:t>(</a:t>
            </a:r>
            <a:r>
              <a:rPr lang="zh-CN" altLang="en-US" sz="1200" dirty="0">
                <a:solidFill>
                  <a:schemeClr val="bg1"/>
                </a:solidFill>
                <a:cs typeface="微软雅黑" panose="020B0503020204020204" charset="-122"/>
              </a:rPr>
              <a:t>中国</a:t>
            </a:r>
            <a:r>
              <a:rPr lang="en-US" altLang="zh-CN" sz="1200" dirty="0">
                <a:solidFill>
                  <a:schemeClr val="bg1"/>
                </a:solidFill>
                <a:cs typeface="微软雅黑" panose="020B0503020204020204" charset="-122"/>
              </a:rPr>
              <a:t>)</a:t>
            </a:r>
            <a:r>
              <a:rPr lang="zh-CN" altLang="en-US" sz="1200" dirty="0">
                <a:solidFill>
                  <a:schemeClr val="bg1"/>
                </a:solidFill>
                <a:cs typeface="微软雅黑" panose="020B0503020204020204" charset="-122"/>
              </a:rPr>
              <a:t>研究院顾问</a:t>
            </a:r>
            <a:endParaRPr lang="en-US" altLang="zh-CN" sz="1200" dirty="0">
              <a:solidFill>
                <a:schemeClr val="bg1"/>
              </a:solidFill>
              <a:cs typeface="微软雅黑" panose="020B0503020204020204" charset="-122"/>
            </a:endParaRPr>
          </a:p>
          <a:p>
            <a:pPr marL="285750" indent="-285750" algn="l">
              <a:lnSpc>
                <a:spcPct val="130000"/>
              </a:lnSpc>
              <a:buFont typeface="Arial" panose="020B0604020202020204" pitchFamily="34" charset="0"/>
              <a:buChar char="•"/>
            </a:pPr>
            <a:r>
              <a:rPr lang="en-GB" altLang="zh-CN" sz="1200" dirty="0" err="1">
                <a:solidFill>
                  <a:schemeClr val="bg1"/>
                </a:solidFill>
                <a:cs typeface="微软雅黑" panose="020B0503020204020204" charset="-122"/>
              </a:rPr>
              <a:t>Triz</a:t>
            </a:r>
            <a:r>
              <a:rPr lang="zh-CN" altLang="en-US" sz="1200" dirty="0">
                <a:solidFill>
                  <a:schemeClr val="bg1"/>
                </a:solidFill>
                <a:cs typeface="微软雅黑" panose="020B0503020204020204" charset="-122"/>
              </a:rPr>
              <a:t>国际二级认证</a:t>
            </a:r>
            <a:endParaRPr lang="en-US" altLang="zh-CN" sz="1200" dirty="0">
              <a:solidFill>
                <a:schemeClr val="bg1"/>
              </a:solidFill>
              <a:cs typeface="微软雅黑" panose="020B0503020204020204" charset="-122"/>
            </a:endParaRPr>
          </a:p>
          <a:p>
            <a:pPr marL="285750" indent="-285750" algn="l">
              <a:lnSpc>
                <a:spcPct val="130000"/>
              </a:lnSpc>
              <a:buFont typeface="Arial" panose="020B0604020202020204" pitchFamily="34" charset="0"/>
              <a:buChar char="•"/>
            </a:pPr>
            <a:r>
              <a:rPr lang="zh-CN" altLang="en-US" sz="1200" dirty="0">
                <a:solidFill>
                  <a:schemeClr val="bg1"/>
                </a:solidFill>
                <a:cs typeface="微软雅黑" panose="020B0503020204020204" charset="-122"/>
              </a:rPr>
              <a:t>承担国家教育部校企合作协同育人课程改革项目</a:t>
            </a:r>
            <a:r>
              <a:rPr lang="en-US" altLang="zh-CN" sz="1200" dirty="0">
                <a:solidFill>
                  <a:schemeClr val="bg1"/>
                </a:solidFill>
                <a:cs typeface="微软雅黑" panose="020B0503020204020204" charset="-122"/>
              </a:rPr>
              <a:t>2</a:t>
            </a:r>
            <a:r>
              <a:rPr lang="zh-CN" altLang="en-US" sz="1200" dirty="0">
                <a:solidFill>
                  <a:schemeClr val="bg1"/>
                </a:solidFill>
                <a:cs typeface="微软雅黑" panose="020B0503020204020204" charset="-122"/>
              </a:rPr>
              <a:t>项</a:t>
            </a:r>
            <a:r>
              <a:rPr lang="en-US" altLang="zh-CN" sz="1200" dirty="0">
                <a:solidFill>
                  <a:schemeClr val="bg1"/>
                </a:solidFill>
                <a:cs typeface="微软雅黑" panose="020B0503020204020204" charset="-122"/>
              </a:rPr>
              <a:t>;</a:t>
            </a:r>
          </a:p>
          <a:p>
            <a:pPr marL="285750" indent="-285750" algn="l">
              <a:lnSpc>
                <a:spcPct val="130000"/>
              </a:lnSpc>
              <a:buFont typeface="Arial" panose="020B0604020202020204" pitchFamily="34" charset="0"/>
              <a:buChar char="•"/>
            </a:pPr>
            <a:r>
              <a:rPr lang="zh-CN" altLang="en-US" sz="1200" dirty="0">
                <a:solidFill>
                  <a:schemeClr val="bg1"/>
                </a:solidFill>
                <a:cs typeface="微软雅黑" panose="020B0503020204020204" charset="-122"/>
              </a:rPr>
              <a:t>参与国家级自然科学基金在研项目</a:t>
            </a:r>
            <a:r>
              <a:rPr lang="en-US" altLang="zh-CN" sz="1200" dirty="0">
                <a:solidFill>
                  <a:schemeClr val="bg1"/>
                </a:solidFill>
                <a:cs typeface="微软雅黑" panose="020B0503020204020204" charset="-122"/>
              </a:rPr>
              <a:t>1</a:t>
            </a:r>
            <a:r>
              <a:rPr lang="zh-CN" altLang="en-US" sz="1200" dirty="0">
                <a:solidFill>
                  <a:schemeClr val="bg1"/>
                </a:solidFill>
                <a:cs typeface="微软雅黑" panose="020B0503020204020204" charset="-122"/>
              </a:rPr>
              <a:t>项；</a:t>
            </a:r>
            <a:endParaRPr lang="en-US" altLang="zh-CN" sz="1200" dirty="0">
              <a:solidFill>
                <a:schemeClr val="bg1"/>
              </a:solidFill>
              <a:cs typeface="微软雅黑" panose="020B0503020204020204" charset="-122"/>
            </a:endParaRPr>
          </a:p>
          <a:p>
            <a:pPr marL="285750" indent="-285750" algn="l">
              <a:lnSpc>
                <a:spcPct val="130000"/>
              </a:lnSpc>
              <a:buFont typeface="Arial" panose="020B0604020202020204" pitchFamily="34" charset="0"/>
              <a:buChar char="•"/>
            </a:pPr>
            <a:r>
              <a:rPr lang="zh-CN" altLang="en-US" sz="1200" dirty="0">
                <a:solidFill>
                  <a:schemeClr val="bg1"/>
                </a:solidFill>
                <a:cs typeface="微软雅黑" panose="020B0503020204020204" charset="-122"/>
                <a:sym typeface="Arial" panose="020B0604020202020204" pitchFamily="34" charset="0"/>
              </a:rPr>
              <a:t>研究领域：企业创新管理、在线知识社区用户互动行为</a:t>
            </a:r>
          </a:p>
        </p:txBody>
      </p:sp>
      <p:sp>
        <p:nvSpPr>
          <p:cNvPr id="34" name="TextBox 14"/>
          <p:cNvSpPr txBox="1"/>
          <p:nvPr/>
        </p:nvSpPr>
        <p:spPr>
          <a:xfrm>
            <a:off x="3187065" y="4563745"/>
            <a:ext cx="2922905" cy="2009775"/>
          </a:xfrm>
          <a:prstGeom prst="rect">
            <a:avLst/>
          </a:prstGeom>
          <a:noFill/>
        </p:spPr>
        <p:txBody>
          <a:bodyPr wrap="square">
            <a:spAutoFit/>
          </a:bodyPr>
          <a:lstStyle>
            <a:defPPr>
              <a:defRPr lang="zh-CN"/>
            </a:defPPr>
            <a:lvl1pPr algn="just">
              <a:buNone/>
              <a:defRPr sz="2400">
                <a:solidFill>
                  <a:schemeClr val="accent1"/>
                </a:solidFill>
                <a:latin typeface="微软雅黑" panose="020B0503020204020204" charset="-122"/>
                <a:ea typeface="微软雅黑" panose="020B0503020204020204" charset="-122"/>
              </a:defRPr>
            </a:lvl1pPr>
          </a:lstStyle>
          <a:p>
            <a:pPr marL="285750" indent="-285750" algn="l">
              <a:lnSpc>
                <a:spcPct val="130000"/>
              </a:lnSpc>
              <a:buFont typeface="Arial" panose="020B0604020202020204" pitchFamily="34" charset="0"/>
              <a:buChar char="•"/>
              <a:defRPr/>
            </a:pPr>
            <a:r>
              <a:rPr lang="zh-CN" altLang="en-US" sz="1200" dirty="0">
                <a:solidFill>
                  <a:schemeClr val="bg1"/>
                </a:solidFill>
                <a:cs typeface="微软雅黑" panose="020B0503020204020204" charset="-122"/>
              </a:rPr>
              <a:t>西安交通大学博士研究生</a:t>
            </a:r>
            <a:endParaRPr kumimoji="1" lang="en-US" altLang="zh-CN" sz="1200" dirty="0">
              <a:solidFill>
                <a:schemeClr val="bg1"/>
              </a:solidFill>
              <a:cs typeface="微软雅黑" panose="020B0503020204020204" charset="-122"/>
            </a:endParaRPr>
          </a:p>
          <a:p>
            <a:pPr marL="285750" lvl="0" indent="-285750" algn="l">
              <a:lnSpc>
                <a:spcPct val="130000"/>
              </a:lnSpc>
              <a:buFont typeface="Arial" panose="020B0604020202020204" pitchFamily="34" charset="0"/>
              <a:buChar char="•"/>
              <a:defRPr/>
            </a:pPr>
            <a:r>
              <a:rPr kumimoji="1" lang="en-US" altLang="zh-CN" sz="1200" dirty="0">
                <a:solidFill>
                  <a:schemeClr val="bg1"/>
                </a:solidFill>
                <a:cs typeface="微软雅黑" panose="020B0503020204020204" charset="-122"/>
              </a:rPr>
              <a:t>H3C</a:t>
            </a:r>
            <a:r>
              <a:rPr kumimoji="1" lang="zh-CN" altLang="en-US" sz="1200" dirty="0">
                <a:solidFill>
                  <a:schemeClr val="bg1"/>
                </a:solidFill>
                <a:cs typeface="微软雅黑" panose="020B0503020204020204" charset="-122"/>
              </a:rPr>
              <a:t>认证网络工程师</a:t>
            </a:r>
            <a:r>
              <a:rPr kumimoji="1" lang="en-US" altLang="zh-CN" sz="1200" dirty="0">
                <a:solidFill>
                  <a:schemeClr val="bg1"/>
                </a:solidFill>
                <a:cs typeface="微软雅黑" panose="020B0503020204020204" charset="-122"/>
              </a:rPr>
              <a:t>/</a:t>
            </a:r>
            <a:r>
              <a:rPr kumimoji="1" lang="zh-CN" altLang="en-US" sz="1200" dirty="0">
                <a:solidFill>
                  <a:schemeClr val="bg1"/>
                </a:solidFill>
                <a:cs typeface="微软雅黑" panose="020B0503020204020204" charset="-122"/>
              </a:rPr>
              <a:t>认证讲师</a:t>
            </a:r>
            <a:endParaRPr kumimoji="1" lang="en-US" altLang="zh-CN" sz="1200" dirty="0">
              <a:solidFill>
                <a:schemeClr val="bg1"/>
              </a:solidFill>
              <a:cs typeface="微软雅黑" panose="020B0503020204020204" charset="-122"/>
            </a:endParaRPr>
          </a:p>
          <a:p>
            <a:pPr marL="285750" lvl="0" indent="-285750" algn="l">
              <a:lnSpc>
                <a:spcPct val="130000"/>
              </a:lnSpc>
              <a:buFont typeface="Arial" panose="020B0604020202020204" pitchFamily="34" charset="0"/>
              <a:buChar char="•"/>
              <a:defRPr/>
            </a:pPr>
            <a:r>
              <a:rPr kumimoji="1" lang="zh-CN" altLang="en-US" sz="1200" dirty="0">
                <a:solidFill>
                  <a:schemeClr val="bg1"/>
                </a:solidFill>
                <a:cs typeface="微软雅黑" panose="020B0503020204020204" charset="-122"/>
              </a:rPr>
              <a:t>二级人力资源管理师</a:t>
            </a:r>
            <a:endParaRPr kumimoji="1" lang="en-US" altLang="zh-CN" sz="1200" dirty="0">
              <a:solidFill>
                <a:schemeClr val="bg1"/>
              </a:solidFill>
              <a:cs typeface="微软雅黑" panose="020B0503020204020204" charset="-122"/>
            </a:endParaRPr>
          </a:p>
          <a:p>
            <a:pPr marL="285750" lvl="0" indent="-285750" algn="l">
              <a:lnSpc>
                <a:spcPct val="130000"/>
              </a:lnSpc>
              <a:buFont typeface="Arial" panose="020B0604020202020204" pitchFamily="34" charset="0"/>
              <a:buChar char="•"/>
              <a:defRPr/>
            </a:pPr>
            <a:r>
              <a:rPr kumimoji="1" lang="zh-CN" altLang="en-US" sz="1200" dirty="0">
                <a:solidFill>
                  <a:schemeClr val="bg1"/>
                </a:solidFill>
                <a:cs typeface="微软雅黑" panose="020B0503020204020204" charset="-122"/>
              </a:rPr>
              <a:t>二级创业咨询师</a:t>
            </a:r>
            <a:endParaRPr kumimoji="1" lang="en-US" altLang="zh-CN" sz="1200" dirty="0">
              <a:solidFill>
                <a:schemeClr val="bg1"/>
              </a:solidFill>
              <a:cs typeface="微软雅黑" panose="020B0503020204020204" charset="-122"/>
            </a:endParaRPr>
          </a:p>
          <a:p>
            <a:pPr marL="285750" lvl="0" indent="-285750" algn="l">
              <a:lnSpc>
                <a:spcPct val="130000"/>
              </a:lnSpc>
              <a:buFont typeface="Arial" panose="020B0604020202020204" pitchFamily="34" charset="0"/>
              <a:buChar char="•"/>
              <a:defRPr/>
            </a:pPr>
            <a:r>
              <a:rPr kumimoji="1" lang="en-US" altLang="zh-CN" sz="1200" dirty="0">
                <a:solidFill>
                  <a:schemeClr val="bg1"/>
                </a:solidFill>
                <a:cs typeface="微软雅黑" panose="020B0503020204020204" charset="-122"/>
              </a:rPr>
              <a:t>IPTA</a:t>
            </a:r>
            <a:r>
              <a:rPr kumimoji="1" lang="zh-CN" altLang="en-US" sz="1200" dirty="0">
                <a:solidFill>
                  <a:schemeClr val="bg1"/>
                </a:solidFill>
                <a:cs typeface="微软雅黑" panose="020B0503020204020204" charset="-122"/>
              </a:rPr>
              <a:t>国际职业培训师</a:t>
            </a:r>
            <a:endParaRPr kumimoji="1" lang="en-US" altLang="zh-CN" sz="1200" dirty="0">
              <a:solidFill>
                <a:schemeClr val="bg1"/>
              </a:solidFill>
              <a:cs typeface="微软雅黑" panose="020B0503020204020204" charset="-122"/>
            </a:endParaRPr>
          </a:p>
          <a:p>
            <a:pPr marL="285750" lvl="0" indent="-285750" algn="l">
              <a:lnSpc>
                <a:spcPct val="130000"/>
              </a:lnSpc>
              <a:buFont typeface="Arial" panose="020B0604020202020204" pitchFamily="34" charset="0"/>
              <a:buChar char="•"/>
              <a:defRPr/>
            </a:pPr>
            <a:r>
              <a:rPr kumimoji="1" lang="zh-CN" altLang="en-US" sz="1200" dirty="0">
                <a:solidFill>
                  <a:schemeClr val="bg1"/>
                </a:solidFill>
                <a:cs typeface="微软雅黑" panose="020B0503020204020204" charset="-122"/>
              </a:rPr>
              <a:t>国家级众创空间创新创业导师</a:t>
            </a:r>
            <a:endParaRPr kumimoji="1" lang="en-US" altLang="zh-CN" sz="1200" dirty="0">
              <a:solidFill>
                <a:schemeClr val="bg1"/>
              </a:solidFill>
              <a:cs typeface="微软雅黑" panose="020B0503020204020204" charset="-122"/>
            </a:endParaRPr>
          </a:p>
          <a:p>
            <a:pPr marL="285750" lvl="0" indent="-285750" algn="l">
              <a:lnSpc>
                <a:spcPct val="130000"/>
              </a:lnSpc>
              <a:buFont typeface="Arial" panose="020B0604020202020204" pitchFamily="34" charset="0"/>
              <a:buChar char="•"/>
              <a:defRPr/>
            </a:pPr>
            <a:r>
              <a:rPr kumimoji="1" lang="zh-CN" altLang="en-US" sz="1200" dirty="0">
                <a:solidFill>
                  <a:schemeClr val="bg1"/>
                </a:solidFill>
                <a:cs typeface="微软雅黑" panose="020B0503020204020204" charset="-122"/>
              </a:rPr>
              <a:t>研究领域：计算机网络技术，创新创业教育</a:t>
            </a:r>
          </a:p>
        </p:txBody>
      </p:sp>
      <p:sp>
        <p:nvSpPr>
          <p:cNvPr id="35" name="TextBox 14"/>
          <p:cNvSpPr txBox="1"/>
          <p:nvPr/>
        </p:nvSpPr>
        <p:spPr>
          <a:xfrm>
            <a:off x="6169660" y="4523740"/>
            <a:ext cx="2869565" cy="2009775"/>
          </a:xfrm>
          <a:prstGeom prst="rect">
            <a:avLst/>
          </a:prstGeom>
          <a:noFill/>
        </p:spPr>
        <p:txBody>
          <a:bodyPr wrap="square">
            <a:spAutoFit/>
          </a:bodyPr>
          <a:lstStyle>
            <a:defPPr>
              <a:defRPr lang="zh-CN"/>
            </a:defPPr>
            <a:lvl1pPr algn="just">
              <a:buNone/>
              <a:defRPr sz="2400">
                <a:solidFill>
                  <a:schemeClr val="accent1"/>
                </a:solidFill>
                <a:latin typeface="微软雅黑" panose="020B0503020204020204" charset="-122"/>
                <a:ea typeface="微软雅黑" panose="020B0503020204020204" charset="-122"/>
              </a:defRPr>
            </a:lvl1pPr>
          </a:lstStyle>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全球创业指导基金会（</a:t>
            </a:r>
            <a:r>
              <a:rPr kumimoji="1" lang="en-US" altLang="zh-CN" sz="1200" spc="-150" dirty="0">
                <a:solidFill>
                  <a:schemeClr val="bg1"/>
                </a:solidFill>
                <a:cs typeface="微软雅黑" panose="020B0503020204020204" charset="-122"/>
              </a:rPr>
              <a:t>NFTE</a:t>
            </a:r>
            <a:r>
              <a:rPr kumimoji="1" lang="zh-CN" altLang="en-US" sz="1200" spc="-150" dirty="0">
                <a:solidFill>
                  <a:schemeClr val="bg1"/>
                </a:solidFill>
                <a:cs typeface="微软雅黑" panose="020B0503020204020204" charset="-122"/>
              </a:rPr>
              <a:t>）</a:t>
            </a:r>
            <a:endParaRPr kumimoji="1" lang="en-US" altLang="zh-CN" sz="1200" spc="-150" dirty="0">
              <a:solidFill>
                <a:schemeClr val="bg1"/>
              </a:solidFill>
              <a:cs typeface="微软雅黑" panose="020B0503020204020204" charset="-122"/>
            </a:endParaRPr>
          </a:p>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系统创新创业创新思维专家；</a:t>
            </a:r>
          </a:p>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现任美国</a:t>
            </a:r>
            <a:r>
              <a:rPr kumimoji="1" lang="en-US" altLang="zh-CN" sz="1200" spc="-150" dirty="0" err="1">
                <a:solidFill>
                  <a:schemeClr val="bg1"/>
                </a:solidFill>
                <a:cs typeface="微软雅黑" panose="020B0503020204020204" charset="-122"/>
              </a:rPr>
              <a:t>PowerShift</a:t>
            </a:r>
            <a:r>
              <a:rPr kumimoji="1" lang="zh-CN" altLang="en-US" sz="1200" spc="-150" dirty="0">
                <a:solidFill>
                  <a:schemeClr val="bg1"/>
                </a:solidFill>
                <a:cs typeface="微软雅黑" panose="020B0503020204020204" charset="-122"/>
              </a:rPr>
              <a:t>系统创新团队首席顾问；</a:t>
            </a:r>
          </a:p>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美国</a:t>
            </a:r>
            <a:r>
              <a:rPr kumimoji="1" lang="en-US" altLang="zh-CN" sz="1200" spc="-150" dirty="0">
                <a:solidFill>
                  <a:schemeClr val="bg1"/>
                </a:solidFill>
                <a:cs typeface="微软雅黑" panose="020B0503020204020204" charset="-122"/>
              </a:rPr>
              <a:t>APPCONMY</a:t>
            </a:r>
            <a:r>
              <a:rPr kumimoji="1" lang="zh-CN" altLang="en-US" sz="1200" spc="-150" dirty="0">
                <a:solidFill>
                  <a:schemeClr val="bg1"/>
                </a:solidFill>
                <a:cs typeface="微软雅黑" panose="020B0503020204020204" charset="-122"/>
              </a:rPr>
              <a:t>系统创新团队首席顾问；</a:t>
            </a:r>
          </a:p>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美国</a:t>
            </a:r>
            <a:r>
              <a:rPr kumimoji="1" lang="en-US" altLang="zh-CN" sz="1200" spc="-150" dirty="0">
                <a:solidFill>
                  <a:schemeClr val="bg1"/>
                </a:solidFill>
                <a:cs typeface="微软雅黑" panose="020B0503020204020204" charset="-122"/>
              </a:rPr>
              <a:t>NANO</a:t>
            </a:r>
            <a:r>
              <a:rPr kumimoji="1" lang="zh-CN" altLang="en-US" sz="1200" spc="-150" dirty="0">
                <a:solidFill>
                  <a:schemeClr val="bg1"/>
                </a:solidFill>
                <a:cs typeface="微软雅黑" panose="020B0503020204020204" charset="-122"/>
              </a:rPr>
              <a:t>公司系统创新团队首席顾问；</a:t>
            </a:r>
          </a:p>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全球创业指导基金会系统创新思维专家；</a:t>
            </a:r>
          </a:p>
          <a:p>
            <a:pPr marL="285750" indent="-285750">
              <a:lnSpc>
                <a:spcPct val="130000"/>
              </a:lnSpc>
              <a:buFont typeface="Arial" panose="020B0604020202020204" pitchFamily="34" charset="0"/>
              <a:buChar char="•"/>
            </a:pPr>
            <a:r>
              <a:rPr kumimoji="1" lang="zh-CN" altLang="en-US" sz="1200" spc="-150" dirty="0">
                <a:solidFill>
                  <a:schemeClr val="bg1"/>
                </a:solidFill>
                <a:cs typeface="微软雅黑" panose="020B0503020204020204" charset="-122"/>
              </a:rPr>
              <a:t>参与</a:t>
            </a:r>
            <a:r>
              <a:rPr kumimoji="1" lang="en-US" altLang="zh-CN" sz="1200" spc="-150" dirty="0">
                <a:solidFill>
                  <a:schemeClr val="bg1"/>
                </a:solidFill>
                <a:cs typeface="微软雅黑" panose="020B0503020204020204" charset="-122"/>
              </a:rPr>
              <a:t>6</a:t>
            </a:r>
            <a:r>
              <a:rPr kumimoji="1" lang="zh-CN" altLang="en-US" sz="1200" spc="-150" dirty="0">
                <a:solidFill>
                  <a:schemeClr val="bg1"/>
                </a:solidFill>
                <a:cs typeface="微软雅黑" panose="020B0503020204020204" charset="-122"/>
              </a:rPr>
              <a:t>款产品总融资额超</a:t>
            </a:r>
            <a:r>
              <a:rPr kumimoji="1" lang="en-US" altLang="zh-CN" sz="1200" spc="-150" dirty="0">
                <a:solidFill>
                  <a:schemeClr val="bg1"/>
                </a:solidFill>
                <a:cs typeface="微软雅黑" panose="020B0503020204020204" charset="-122"/>
              </a:rPr>
              <a:t>1.5</a:t>
            </a:r>
            <a:r>
              <a:rPr kumimoji="1" lang="zh-CN" altLang="en-US" sz="1200" spc="-150" dirty="0">
                <a:solidFill>
                  <a:schemeClr val="bg1"/>
                </a:solidFill>
                <a:cs typeface="微软雅黑" panose="020B0503020204020204" charset="-122"/>
              </a:rPr>
              <a:t>亿美金；</a:t>
            </a:r>
          </a:p>
        </p:txBody>
      </p:sp>
      <p:sp>
        <p:nvSpPr>
          <p:cNvPr id="36" name="文本框 35"/>
          <p:cNvSpPr txBox="1"/>
          <p:nvPr/>
        </p:nvSpPr>
        <p:spPr>
          <a:xfrm>
            <a:off x="9497332" y="4600055"/>
            <a:ext cx="2495021" cy="810260"/>
          </a:xfrm>
          <a:prstGeom prst="rect">
            <a:avLst/>
          </a:prstGeom>
          <a:noFill/>
        </p:spPr>
        <p:txBody>
          <a:bodyPr wrap="square">
            <a:spAutoFit/>
          </a:bodyPr>
          <a:lstStyle/>
          <a:p>
            <a:pPr marL="171450" indent="-171450">
              <a:lnSpc>
                <a:spcPct val="130000"/>
              </a:lnSpc>
              <a:buFont typeface="Arial" panose="020B0604020202020204" pitchFamily="34" charset="0"/>
              <a:buChar cha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就职于美国美光公司</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Font typeface="Arial" panose="020B0604020202020204" pitchFamily="34" charset="0"/>
              <a:buChar char="•"/>
            </a:pP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首席固件架构师</a:t>
            </a:r>
            <a:endParaRPr lang="en-US" altLang="zh-CN" sz="1200" dirty="0">
              <a:solidFill>
                <a:schemeClr val="bg1"/>
              </a:solidFill>
              <a:latin typeface="微软雅黑" panose="020B0503020204020204" charset="-122"/>
              <a:ea typeface="微软雅黑" panose="020B0503020204020204" charset="-122"/>
              <a:cs typeface="微软雅黑" panose="020B0503020204020204" charset="-122"/>
            </a:endParaRPr>
          </a:p>
          <a:p>
            <a:pPr marL="171450" indent="-171450">
              <a:lnSpc>
                <a:spcPct val="130000"/>
              </a:lnSpc>
              <a:buFont typeface="Arial" panose="020B0604020202020204" pitchFamily="34" charset="0"/>
              <a:buChar char="•"/>
            </a:pPr>
            <a:r>
              <a:rPr lang="en-US" altLang="zh-CN" sz="1200" dirty="0">
                <a:solidFill>
                  <a:schemeClr val="bg1"/>
                </a:solidFill>
                <a:latin typeface="微软雅黑" panose="020B0503020204020204" charset="-122"/>
                <a:ea typeface="微软雅黑" panose="020B0503020204020204" charset="-122"/>
                <a:cs typeface="微软雅黑" panose="020B0503020204020204" charset="-122"/>
              </a:rPr>
              <a:t>15</a:t>
            </a:r>
            <a:r>
              <a:rPr lang="zh-CN" altLang="en-US" sz="1200" dirty="0">
                <a:solidFill>
                  <a:schemeClr val="bg1"/>
                </a:solidFill>
                <a:latin typeface="微软雅黑" panose="020B0503020204020204" charset="-122"/>
                <a:ea typeface="微软雅黑" panose="020B0503020204020204" charset="-122"/>
                <a:cs typeface="微软雅黑" panose="020B0503020204020204" charset="-122"/>
              </a:rPr>
              <a:t>年开发经验</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95377"/>
        </a:solidFill>
        <a:effectLst/>
      </p:bgPr>
    </p:bg>
    <p:spTree>
      <p:nvGrpSpPr>
        <p:cNvPr id="1" name=""/>
        <p:cNvGrpSpPr/>
        <p:nvPr/>
      </p:nvGrpSpPr>
      <p:grpSpPr>
        <a:xfrm>
          <a:off x="0" y="0"/>
          <a:ext cx="0" cy="0"/>
          <a:chOff x="0" y="0"/>
          <a:chExt cx="0" cy="0"/>
        </a:xfrm>
      </p:grpSpPr>
      <p:sp>
        <p:nvSpPr>
          <p:cNvPr id="3" name="文本框 2"/>
          <p:cNvSpPr txBox="1"/>
          <p:nvPr/>
        </p:nvSpPr>
        <p:spPr>
          <a:xfrm>
            <a:off x="2341382" y="1950683"/>
            <a:ext cx="7768023" cy="2123658"/>
          </a:xfrm>
          <a:prstGeom prst="rect">
            <a:avLst/>
          </a:prstGeom>
          <a:noFill/>
        </p:spPr>
        <p:txBody>
          <a:bodyPr wrap="square" rtlCol="0" anchor="t">
            <a:spAutoFit/>
          </a:bodyPr>
          <a:lstStyle/>
          <a:p>
            <a:pPr algn="ctr"/>
            <a:r>
              <a:rPr lang="zh-CN" altLang="en-US" sz="6600"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请专家批评指正</a:t>
            </a:r>
            <a:endParaRPr lang="en-US" altLang="zh-CN" sz="6600"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endParaRPr>
          </a:p>
          <a:p>
            <a:pPr algn="ctr"/>
            <a:r>
              <a:rPr lang="zh-CN" altLang="en-US" sz="6600"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谢谢</a:t>
            </a:r>
            <a:endParaRPr lang="en-US" altLang="zh-CN" sz="6600"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endParaRPr>
          </a:p>
        </p:txBody>
      </p:sp>
      <p:sp>
        <p:nvSpPr>
          <p:cNvPr id="22" name="圆角矩形 21"/>
          <p:cNvSpPr/>
          <p:nvPr/>
        </p:nvSpPr>
        <p:spPr>
          <a:xfrm>
            <a:off x="4411345" y="4450301"/>
            <a:ext cx="3450590" cy="34226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latin typeface="思源黑体 CN ExtraLight" panose="020B0200000000000000" charset="-122"/>
                <a:ea typeface="思源黑体 CN ExtraLight" panose="020B0200000000000000" charset="-122"/>
                <a:cs typeface="思源黑体 CN ExtraLight" panose="020B0200000000000000" charset="-122"/>
              </a:rPr>
              <a:t>搭载</a:t>
            </a:r>
            <a:r>
              <a:rPr lang="en-US" altLang="zh-CN" dirty="0">
                <a:latin typeface="思源黑体 CN ExtraLight" panose="020B0200000000000000" charset="-122"/>
                <a:ea typeface="思源黑体 CN ExtraLight" panose="020B0200000000000000" charset="-122"/>
                <a:cs typeface="思源黑体 CN ExtraLight" panose="020B0200000000000000" charset="-122"/>
              </a:rPr>
              <a:t> </a:t>
            </a:r>
            <a:r>
              <a:rPr lang="en-US" altLang="zh-CN" dirty="0" err="1">
                <a:latin typeface="思源黑体 CN ExtraLight" panose="020B0200000000000000" charset="-122"/>
                <a:ea typeface="思源黑体 CN ExtraLight" panose="020B0200000000000000" charset="-122"/>
                <a:cs typeface="思源黑体 CN ExtraLight" panose="020B0200000000000000" charset="-122"/>
              </a:rPr>
              <a:t>HarmonyOS</a:t>
            </a:r>
            <a:r>
              <a:rPr lang="en-US" altLang="zh-CN" dirty="0">
                <a:latin typeface="思源黑体 CN ExtraLight" panose="020B0200000000000000" charset="-122"/>
                <a:ea typeface="思源黑体 CN ExtraLight" panose="020B0200000000000000" charset="-122"/>
                <a:cs typeface="思源黑体 CN ExtraLight" panose="020B0200000000000000" charset="-122"/>
              </a:rPr>
              <a:t> </a:t>
            </a:r>
            <a:r>
              <a:rPr lang="en-US" altLang="zh-CN" dirty="0" err="1">
                <a:latin typeface="思源黑体 CN ExtraLight" panose="020B0200000000000000" charset="-122"/>
                <a:ea typeface="思源黑体 CN ExtraLight" panose="020B0200000000000000" charset="-122"/>
                <a:cs typeface="思源黑体 CN ExtraLight" panose="020B0200000000000000" charset="-122"/>
              </a:rPr>
              <a:t>智慧马桶</a:t>
            </a:r>
            <a:endParaRPr lang="en-US" altLang="zh-CN" dirty="0">
              <a:latin typeface="思源黑体 CN ExtraLight" panose="020B0200000000000000" charset="-122"/>
              <a:ea typeface="思源黑体 CN ExtraLight" panose="020B0200000000000000" charset="-122"/>
              <a:cs typeface="思源黑体 CN ExtraLight" panose="020B0200000000000000" charset="-122"/>
            </a:endParaRPr>
          </a:p>
        </p:txBody>
      </p:sp>
      <p:pic>
        <p:nvPicPr>
          <p:cNvPr id="100" name="图片 99"/>
          <p:cNvPicPr/>
          <p:nvPr/>
        </p:nvPicPr>
        <p:blipFill>
          <a:blip r:embed="rId3"/>
          <a:stretch>
            <a:fillRect/>
          </a:stretch>
        </p:blipFill>
        <p:spPr>
          <a:xfrm>
            <a:off x="4411345" y="-59690"/>
            <a:ext cx="1922780" cy="1057275"/>
          </a:xfrm>
          <a:prstGeom prst="rect">
            <a:avLst/>
          </a:prstGeom>
          <a:noFill/>
          <a:ln w="9525">
            <a:noFill/>
          </a:ln>
        </p:spPr>
      </p:pic>
      <p:pic>
        <p:nvPicPr>
          <p:cNvPr id="24" name="资源 3.png" descr="资源 3.png"/>
          <p:cNvPicPr>
            <a:picLocks noChangeAspect="1"/>
          </p:cNvPicPr>
          <p:nvPr/>
        </p:nvPicPr>
        <p:blipFill>
          <a:blip r:embed="rId4"/>
          <a:stretch>
            <a:fillRect/>
          </a:stretch>
        </p:blipFill>
        <p:spPr>
          <a:xfrm>
            <a:off x="6584315" y="338455"/>
            <a:ext cx="1130935" cy="384810"/>
          </a:xfrm>
          <a:prstGeom prst="rect">
            <a:avLst/>
          </a:prstGeom>
          <a:ln w="12700">
            <a:miter lim="400000"/>
            <a:headEnd/>
            <a:tailEnd/>
          </a:ln>
        </p:spPr>
      </p:pic>
      <p:sp>
        <p:nvSpPr>
          <p:cNvPr id="6" name="文本框 5">
            <a:extLst>
              <a:ext uri="{FF2B5EF4-FFF2-40B4-BE49-F238E27FC236}">
                <a16:creationId xmlns:a16="http://schemas.microsoft.com/office/drawing/2014/main" id="{EA77D022-8A32-4CAE-9A35-92B2D8261FA4}"/>
              </a:ext>
            </a:extLst>
          </p:cNvPr>
          <p:cNvSpPr txBox="1"/>
          <p:nvPr/>
        </p:nvSpPr>
        <p:spPr>
          <a:xfrm>
            <a:off x="9144581" y="5964646"/>
            <a:ext cx="2262158" cy="369332"/>
          </a:xfrm>
          <a:prstGeom prst="rect">
            <a:avLst/>
          </a:prstGeom>
          <a:noFill/>
        </p:spPr>
        <p:txBody>
          <a:bodyPr wrap="none" rtlCol="0" anchor="t">
            <a:spAutoFit/>
          </a:bodyPr>
          <a:lstStyle/>
          <a:p>
            <a:r>
              <a:rPr lang="zh-CN" altLang="en-US"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项目负责人：代云皓</a:t>
            </a:r>
            <a:endParaRPr lang="en-US" altLang="zh-CN" dirty="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endParaRPr>
          </a:p>
        </p:txBody>
      </p:sp>
    </p:spTree>
    <p:extLst>
      <p:ext uri="{BB962C8B-B14F-4D97-AF65-F5344CB8AC3E}">
        <p14:creationId xmlns:p14="http://schemas.microsoft.com/office/powerpoint/2010/main" val="191409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7" name="圆角矩形 6"/>
          <p:cNvSpPr/>
          <p:nvPr/>
        </p:nvSpPr>
        <p:spPr>
          <a:xfrm>
            <a:off x="2571750" y="1425575"/>
            <a:ext cx="684911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785995" y="530225"/>
            <a:ext cx="275336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项目背景与意义</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4460240" y="599440"/>
            <a:ext cx="383540" cy="383540"/>
          </a:xfrm>
          <a:prstGeom prst="ellipse">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sym typeface="+mn-ea"/>
              </a:rPr>
              <a:t>一</a:t>
            </a:r>
          </a:p>
        </p:txBody>
      </p:sp>
      <p:sp>
        <p:nvSpPr>
          <p:cNvPr id="15" name="文本框 14"/>
          <p:cNvSpPr txBox="1"/>
          <p:nvPr/>
        </p:nvSpPr>
        <p:spPr>
          <a:xfrm>
            <a:off x="2948940" y="1449705"/>
            <a:ext cx="7426960" cy="368300"/>
          </a:xfrm>
          <a:prstGeom prst="rect">
            <a:avLst/>
          </a:prstGeom>
          <a:noFill/>
        </p:spPr>
        <p:txBody>
          <a:bodyPr wrap="square" rtlCol="0" anchor="t">
            <a:spAutoFit/>
          </a:bodyPr>
          <a:lstStyle/>
          <a:p>
            <a:r>
              <a:rPr lang="zh-CN" altLang="en-US">
                <a:solidFill>
                  <a:schemeClr val="bg1"/>
                </a:solidFill>
                <a:latin typeface="思源黑体 CN ExtraLight" panose="020B0200000000000000" charset="-122"/>
                <a:ea typeface="思源黑体 CN ExtraLight" panose="020B0200000000000000" charset="-122"/>
              </a:rPr>
              <a:t>人口老龄化，老人空巢化，空巢老人的健康问题值得关注</a:t>
            </a:r>
          </a:p>
        </p:txBody>
      </p:sp>
      <p:pic>
        <p:nvPicPr>
          <p:cNvPr id="3" name="图片 2"/>
          <p:cNvPicPr>
            <a:picLocks noChangeAspect="1"/>
          </p:cNvPicPr>
          <p:nvPr>
            <p:custDataLst>
              <p:tags r:id="rId1"/>
            </p:custDataLst>
          </p:nvPr>
        </p:nvPicPr>
        <p:blipFill rotWithShape="1">
          <a:blip r:embed="rId4"/>
          <a:srcRect t="3621" b="1792"/>
          <a:stretch>
            <a:fillRect/>
          </a:stretch>
        </p:blipFill>
        <p:spPr>
          <a:xfrm>
            <a:off x="426085" y="2167890"/>
            <a:ext cx="3637280" cy="2602865"/>
          </a:xfrm>
          <a:custGeom>
            <a:avLst/>
            <a:gdLst/>
            <a:ahLst/>
            <a:cxnLst>
              <a:cxn ang="3">
                <a:pos x="hc" y="t"/>
              </a:cxn>
              <a:cxn ang="cd2">
                <a:pos x="l" y="vc"/>
              </a:cxn>
              <a:cxn ang="cd4">
                <a:pos x="hc" y="b"/>
              </a:cxn>
              <a:cxn ang="0">
                <a:pos x="r" y="vc"/>
              </a:cxn>
            </a:cxnLst>
            <a:rect l="l" t="t" r="r" b="b"/>
            <a:pathLst>
              <a:path w="8160" h="3600">
                <a:moveTo>
                  <a:pt x="0" y="0"/>
                </a:moveTo>
                <a:lnTo>
                  <a:pt x="8160" y="0"/>
                </a:lnTo>
                <a:lnTo>
                  <a:pt x="8160" y="3600"/>
                </a:lnTo>
                <a:lnTo>
                  <a:pt x="0" y="3600"/>
                </a:lnTo>
                <a:lnTo>
                  <a:pt x="0" y="0"/>
                </a:lnTo>
                <a:close/>
              </a:path>
            </a:pathLst>
          </a:custGeom>
        </p:spPr>
      </p:pic>
      <p:pic>
        <p:nvPicPr>
          <p:cNvPr id="8" name="图片 7"/>
          <p:cNvPicPr>
            <a:picLocks noChangeAspect="1"/>
          </p:cNvPicPr>
          <p:nvPr/>
        </p:nvPicPr>
        <p:blipFill>
          <a:blip r:embed="rId5"/>
          <a:stretch>
            <a:fillRect/>
          </a:stretch>
        </p:blipFill>
        <p:spPr>
          <a:xfrm>
            <a:off x="8423275" y="2167255"/>
            <a:ext cx="3441700" cy="2592070"/>
          </a:xfrm>
          <a:prstGeom prst="rect">
            <a:avLst/>
          </a:prstGeom>
        </p:spPr>
      </p:pic>
      <p:pic>
        <p:nvPicPr>
          <p:cNvPr id="11" name="图片 10"/>
          <p:cNvPicPr>
            <a:picLocks noChangeAspect="1"/>
          </p:cNvPicPr>
          <p:nvPr/>
        </p:nvPicPr>
        <p:blipFill>
          <a:blip r:embed="rId6"/>
          <a:stretch>
            <a:fillRect/>
          </a:stretch>
        </p:blipFill>
        <p:spPr>
          <a:xfrm>
            <a:off x="4257675" y="2167255"/>
            <a:ext cx="3971290" cy="2597150"/>
          </a:xfrm>
          <a:prstGeom prst="rect">
            <a:avLst/>
          </a:prstGeom>
        </p:spPr>
      </p:pic>
      <p:sp>
        <p:nvSpPr>
          <p:cNvPr id="12" name="文本框 11"/>
          <p:cNvSpPr txBox="1"/>
          <p:nvPr/>
        </p:nvSpPr>
        <p:spPr>
          <a:xfrm>
            <a:off x="690880" y="4857115"/>
            <a:ext cx="4095115" cy="275590"/>
          </a:xfrm>
          <a:prstGeom prst="rect">
            <a:avLst/>
          </a:prstGeom>
          <a:noFill/>
        </p:spPr>
        <p:txBody>
          <a:bodyPr wrap="square" rtlCol="0">
            <a:spAutoFit/>
          </a:bodyPr>
          <a:lstStyle/>
          <a:p>
            <a:r>
              <a:rPr lang="zh-CN" altLang="en-US"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老龄化加重，预计</a:t>
            </a:r>
            <a:r>
              <a:rPr lang="en-US" altLang="zh-CN"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2050</a:t>
            </a:r>
            <a:r>
              <a:rPr lang="zh-CN" altLang="en-US"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年老龄化将达到 </a:t>
            </a:r>
            <a:r>
              <a:rPr lang="en-US" altLang="zh-CN"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34.1</a:t>
            </a:r>
            <a:r>
              <a:rPr lang="zh-CN" altLang="en-US"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 </a:t>
            </a:r>
          </a:p>
        </p:txBody>
      </p:sp>
      <p:sp>
        <p:nvSpPr>
          <p:cNvPr id="13" name="文本框 12"/>
          <p:cNvSpPr txBox="1"/>
          <p:nvPr/>
        </p:nvSpPr>
        <p:spPr>
          <a:xfrm>
            <a:off x="4785995" y="4857115"/>
            <a:ext cx="3637280" cy="275590"/>
          </a:xfrm>
          <a:prstGeom prst="rect">
            <a:avLst/>
          </a:prstGeom>
          <a:noFill/>
        </p:spPr>
        <p:txBody>
          <a:bodyPr wrap="square" rtlCol="0">
            <a:spAutoFit/>
          </a:bodyPr>
          <a:lstStyle/>
          <a:p>
            <a:r>
              <a:rPr lang="zh-CN" altLang="en-US"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空巢老人越来越多，独居老人占比 </a:t>
            </a:r>
            <a:r>
              <a:rPr lang="en-US" altLang="zh-CN"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19.2%</a:t>
            </a:r>
          </a:p>
        </p:txBody>
      </p:sp>
      <p:sp>
        <p:nvSpPr>
          <p:cNvPr id="14" name="文本框 13"/>
          <p:cNvSpPr txBox="1"/>
          <p:nvPr/>
        </p:nvSpPr>
        <p:spPr>
          <a:xfrm>
            <a:off x="8557260" y="4857115"/>
            <a:ext cx="3307715" cy="275590"/>
          </a:xfrm>
          <a:prstGeom prst="rect">
            <a:avLst/>
          </a:prstGeom>
          <a:noFill/>
        </p:spPr>
        <p:txBody>
          <a:bodyPr wrap="square" rtlCol="0">
            <a:spAutoFit/>
          </a:bodyPr>
          <a:lstStyle/>
          <a:p>
            <a:r>
              <a:rPr sz="1200">
                <a:solidFill>
                  <a:schemeClr val="bg1"/>
                </a:solidFill>
                <a:latin typeface="思源黑体 CN ExtraLight" panose="020B0200000000000000" charset="-122"/>
                <a:ea typeface="思源黑体 CN ExtraLight" panose="020B0200000000000000" charset="-122"/>
                <a:cs typeface="思源黑体 CN ExtraLight" panose="020B0200000000000000" charset="-122"/>
              </a:rPr>
              <a:t>50-55岁开始,近一半的中国人将开始空巢生活</a:t>
            </a:r>
          </a:p>
        </p:txBody>
      </p:sp>
      <p:sp>
        <p:nvSpPr>
          <p:cNvPr id="16" name="圆角矩形 15"/>
          <p:cNvSpPr/>
          <p:nvPr/>
        </p:nvSpPr>
        <p:spPr>
          <a:xfrm>
            <a:off x="2740660" y="5743575"/>
            <a:ext cx="166243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sym typeface="+mn-ea"/>
              </a:rPr>
              <a:t>数据来源</a:t>
            </a:r>
          </a:p>
        </p:txBody>
      </p:sp>
      <p:sp>
        <p:nvSpPr>
          <p:cNvPr id="17" name="圆角矩形 16"/>
          <p:cNvSpPr/>
          <p:nvPr/>
        </p:nvSpPr>
        <p:spPr>
          <a:xfrm>
            <a:off x="2740660" y="5743575"/>
            <a:ext cx="6285865" cy="39243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sym typeface="+mn-ea"/>
            </a:endParaRPr>
          </a:p>
        </p:txBody>
      </p:sp>
      <p:sp>
        <p:nvSpPr>
          <p:cNvPr id="23" name="文本框 22"/>
          <p:cNvSpPr txBox="1"/>
          <p:nvPr/>
        </p:nvSpPr>
        <p:spPr>
          <a:xfrm>
            <a:off x="4726940" y="5743575"/>
            <a:ext cx="3159760" cy="368300"/>
          </a:xfrm>
          <a:prstGeom prst="rect">
            <a:avLst/>
          </a:prstGeom>
          <a:noFill/>
        </p:spPr>
        <p:txBody>
          <a:bodyPr wrap="none" rtlCol="0" anchor="t">
            <a:spAutoFit/>
          </a:bodyPr>
          <a:lstStyle/>
          <a:p>
            <a:r>
              <a:rPr lang="en-US" altLang="zh-CN" dirty="0">
                <a:solidFill>
                  <a:schemeClr val="bg1"/>
                </a:solidFill>
                <a:sym typeface="+mn-ea"/>
              </a:rPr>
              <a:t>2019</a:t>
            </a:r>
            <a:r>
              <a:rPr lang="zh-CN" altLang="en-US" dirty="0">
                <a:solidFill>
                  <a:schemeClr val="bg1"/>
                </a:solidFill>
                <a:sym typeface="+mn-ea"/>
              </a:rPr>
              <a:t>年中国空巢老人现状报告</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4719320" y="530225"/>
            <a:ext cx="275336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产品介绍</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4898390" y="599440"/>
            <a:ext cx="383540" cy="383540"/>
          </a:xfrm>
          <a:prstGeom prst="ellipse">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sym typeface="+mn-ea"/>
              </a:rPr>
              <a:t>二</a:t>
            </a:r>
          </a:p>
        </p:txBody>
      </p:sp>
      <p:grpSp>
        <p:nvGrpSpPr>
          <p:cNvPr id="99" name="组合 98"/>
          <p:cNvGrpSpPr/>
          <p:nvPr/>
        </p:nvGrpSpPr>
        <p:grpSpPr>
          <a:xfrm>
            <a:off x="696595" y="1657985"/>
            <a:ext cx="4441825" cy="300355"/>
            <a:chOff x="1865" y="4492"/>
            <a:chExt cx="6995" cy="473"/>
          </a:xfrm>
        </p:grpSpPr>
        <p:sp>
          <p:nvSpPr>
            <p:cNvPr id="95" name="椭圆 94"/>
            <p:cNvSpPr/>
            <p:nvPr/>
          </p:nvSpPr>
          <p:spPr>
            <a:xfrm>
              <a:off x="1865" y="4492"/>
              <a:ext cx="473" cy="473"/>
            </a:xfrm>
            <a:prstGeom prst="ellipse">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6" name="直接连接符 95"/>
            <p:cNvCxnSpPr/>
            <p:nvPr/>
          </p:nvCxnSpPr>
          <p:spPr>
            <a:xfrm>
              <a:off x="2338" y="4729"/>
              <a:ext cx="6050" cy="0"/>
            </a:xfrm>
            <a:prstGeom prst="line">
              <a:avLst/>
            </a:prstGeom>
            <a:ln w="12700" cmpd="sng">
              <a:gradFill>
                <a:gsLst>
                  <a:gs pos="0">
                    <a:srgbClr val="6695F5"/>
                  </a:gs>
                  <a:gs pos="100000">
                    <a:srgbClr val="CB7AF3"/>
                  </a:gs>
                </a:gsLst>
                <a:lin ang="0" scaled="1"/>
              </a:gradFill>
              <a:prstDash val="sysDot"/>
            </a:ln>
          </p:spPr>
          <p:style>
            <a:lnRef idx="1">
              <a:schemeClr val="accent1"/>
            </a:lnRef>
            <a:fillRef idx="0">
              <a:schemeClr val="accent1"/>
            </a:fillRef>
            <a:effectRef idx="0">
              <a:schemeClr val="accent1"/>
            </a:effectRef>
            <a:fontRef idx="minor">
              <a:schemeClr val="tx1"/>
            </a:fontRef>
          </p:style>
        </p:cxnSp>
        <p:sp>
          <p:nvSpPr>
            <p:cNvPr id="97" name="椭圆 96"/>
            <p:cNvSpPr/>
            <p:nvPr/>
          </p:nvSpPr>
          <p:spPr>
            <a:xfrm>
              <a:off x="8388" y="4493"/>
              <a:ext cx="473" cy="473"/>
            </a:xfrm>
            <a:prstGeom prst="ellipse">
              <a:avLst/>
            </a:prstGeom>
            <a:solidFill>
              <a:srgbClr val="CB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1835785" y="1255395"/>
            <a:ext cx="1965325" cy="553085"/>
          </a:xfrm>
          <a:prstGeom prst="rect">
            <a:avLst/>
          </a:prstGeom>
          <a:noFill/>
        </p:spPr>
        <p:txBody>
          <a:bodyPr wrap="none" rtlCol="0" anchor="t">
            <a:spAutoFit/>
          </a:bodyPr>
          <a:lstStyle/>
          <a:p>
            <a:pPr algn="l">
              <a:lnSpc>
                <a:spcPct val="150000"/>
              </a:lnSpc>
              <a:buClrTx/>
              <a:buSzTx/>
              <a:buFontTx/>
            </a:pPr>
            <a:r>
              <a:rPr lang="zh-CN" altLang="en-US" sz="2000" b="1">
                <a:solidFill>
                  <a:srgbClr val="CE88E4"/>
                </a:solidFill>
                <a:latin typeface="思源黑体 CN ExtraLight" panose="020B0200000000000000" charset="-122"/>
                <a:ea typeface="思源黑体 CN ExtraLight" panose="020B0200000000000000" charset="-122"/>
                <a:cs typeface="汉仪晓波花月圆W" panose="00020600040101010101" charset="-122"/>
                <a:sym typeface="+mn-ea"/>
              </a:rPr>
              <a:t>通过排泄物异常</a:t>
            </a:r>
          </a:p>
        </p:txBody>
      </p:sp>
      <p:sp>
        <p:nvSpPr>
          <p:cNvPr id="20" name="文本框 19"/>
          <p:cNvSpPr txBox="1"/>
          <p:nvPr/>
        </p:nvSpPr>
        <p:spPr>
          <a:xfrm>
            <a:off x="1048385" y="1958975"/>
            <a:ext cx="3789680" cy="1568450"/>
          </a:xfrm>
          <a:prstGeom prst="rect">
            <a:avLst/>
          </a:prstGeom>
          <a:noFill/>
        </p:spPr>
        <p:txBody>
          <a:bodyPr wrap="square" rtlCol="0" anchor="t">
            <a:spAutoFit/>
          </a:bodyPr>
          <a:lstStyle/>
          <a:p>
            <a:pPr algn="just">
              <a:lnSpc>
                <a:spcPct val="150000"/>
              </a:lnSpc>
            </a:pPr>
            <a:r>
              <a:rPr lang="zh-CN" altLang="en-US" sz="160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判定老人是否会患有相关疾病，并且及时发送到孩子的手机</a:t>
            </a:r>
            <a:r>
              <a:rPr lang="en-US" altLang="zh-CN" sz="160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APP</a:t>
            </a:r>
            <a:r>
              <a:rPr lang="zh-CN" altLang="en-US" sz="160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端，当然了，老人也可以用语音控制，得到今天的检测结果。</a:t>
            </a:r>
          </a:p>
        </p:txBody>
      </p:sp>
      <p:grpSp>
        <p:nvGrpSpPr>
          <p:cNvPr id="21" name="组合 20"/>
          <p:cNvGrpSpPr/>
          <p:nvPr/>
        </p:nvGrpSpPr>
        <p:grpSpPr>
          <a:xfrm>
            <a:off x="614045" y="4080510"/>
            <a:ext cx="4441825" cy="300355"/>
            <a:chOff x="1865" y="4492"/>
            <a:chExt cx="6995" cy="473"/>
          </a:xfrm>
        </p:grpSpPr>
        <p:sp>
          <p:nvSpPr>
            <p:cNvPr id="22" name="椭圆 21"/>
            <p:cNvSpPr/>
            <p:nvPr/>
          </p:nvSpPr>
          <p:spPr>
            <a:xfrm>
              <a:off x="1865" y="4492"/>
              <a:ext cx="473" cy="473"/>
            </a:xfrm>
            <a:prstGeom prst="ellipse">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连接符 23"/>
            <p:cNvCxnSpPr/>
            <p:nvPr/>
          </p:nvCxnSpPr>
          <p:spPr>
            <a:xfrm>
              <a:off x="2338" y="4729"/>
              <a:ext cx="6050" cy="0"/>
            </a:xfrm>
            <a:prstGeom prst="line">
              <a:avLst/>
            </a:prstGeom>
            <a:ln w="12700" cmpd="sng">
              <a:gradFill>
                <a:gsLst>
                  <a:gs pos="0">
                    <a:srgbClr val="6695F5"/>
                  </a:gs>
                  <a:gs pos="100000">
                    <a:srgbClr val="CB7AF3"/>
                  </a:gs>
                </a:gsLst>
                <a:lin ang="0" scaled="1"/>
              </a:gradFill>
              <a:prstDash val="sysDot"/>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8388" y="4493"/>
              <a:ext cx="473" cy="473"/>
            </a:xfrm>
            <a:prstGeom prst="ellipse">
              <a:avLst/>
            </a:prstGeom>
            <a:solidFill>
              <a:srgbClr val="CB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p:cNvSpPr txBox="1"/>
          <p:nvPr/>
        </p:nvSpPr>
        <p:spPr>
          <a:xfrm>
            <a:off x="1105535" y="3677920"/>
            <a:ext cx="3493135" cy="553085"/>
          </a:xfrm>
          <a:prstGeom prst="rect">
            <a:avLst/>
          </a:prstGeom>
          <a:noFill/>
        </p:spPr>
        <p:txBody>
          <a:bodyPr wrap="none" rtlCol="0" anchor="t">
            <a:spAutoFit/>
          </a:bodyPr>
          <a:lstStyle/>
          <a:p>
            <a:pPr algn="l">
              <a:lnSpc>
                <a:spcPct val="150000"/>
              </a:lnSpc>
              <a:buClrTx/>
              <a:buSzTx/>
              <a:buFontTx/>
            </a:pPr>
            <a:r>
              <a:rPr lang="zh-CN" altLang="en-US" sz="2000" b="1">
                <a:solidFill>
                  <a:srgbClr val="CE88E4"/>
                </a:solidFill>
                <a:latin typeface="思源黑体 CN ExtraLight" panose="020B0200000000000000" charset="-122"/>
                <a:ea typeface="思源黑体 CN ExtraLight" panose="020B0200000000000000" charset="-122"/>
                <a:cs typeface="汉仪晓波花月圆W" panose="00020600040101010101" charset="-122"/>
                <a:sym typeface="+mn-ea"/>
              </a:rPr>
              <a:t>通过记录老年人上厕所的频次</a:t>
            </a:r>
          </a:p>
        </p:txBody>
      </p:sp>
      <p:sp>
        <p:nvSpPr>
          <p:cNvPr id="27" name="文本框 26"/>
          <p:cNvSpPr txBox="1"/>
          <p:nvPr/>
        </p:nvSpPr>
        <p:spPr>
          <a:xfrm>
            <a:off x="965835" y="4381500"/>
            <a:ext cx="3789680" cy="1938020"/>
          </a:xfrm>
          <a:prstGeom prst="rect">
            <a:avLst/>
          </a:prstGeom>
          <a:noFill/>
        </p:spPr>
        <p:txBody>
          <a:bodyPr wrap="square" rtlCol="0" anchor="t">
            <a:spAutoFit/>
          </a:bodyPr>
          <a:lstStyle/>
          <a:p>
            <a:pPr algn="just">
              <a:lnSpc>
                <a:spcPct val="150000"/>
              </a:lnSpc>
            </a:pPr>
            <a:r>
              <a:rPr sz="1600">
                <a:solidFill>
                  <a:schemeClr val="bg1"/>
                </a:solidFill>
                <a:latin typeface="思源黑体 CN ExtraLight" panose="020B0200000000000000" charset="-122"/>
                <a:ea typeface="思源黑体 CN ExtraLight" panose="020B0200000000000000" charset="-122"/>
                <a:cs typeface="思源黑体 CN ExtraLight" panose="020B0200000000000000" charset="-122"/>
                <a:sym typeface="+mn-ea"/>
              </a:rPr>
              <a:t>判断老人今天的生活状况，如每天平均上厕所6次，今天突然一次，我们的APP端就会发出异常警报，来提醒孩子，孩子们就能及时联系打电话联系老人，或者联系邻居，看看老人的状态</a:t>
            </a:r>
          </a:p>
        </p:txBody>
      </p:sp>
      <p:grpSp>
        <p:nvGrpSpPr>
          <p:cNvPr id="58" name="组合 57"/>
          <p:cNvGrpSpPr/>
          <p:nvPr/>
        </p:nvGrpSpPr>
        <p:grpSpPr>
          <a:xfrm>
            <a:off x="5998845" y="1362075"/>
            <a:ext cx="5873750" cy="5209540"/>
            <a:chOff x="9447" y="2145"/>
            <a:chExt cx="9250" cy="8204"/>
          </a:xfrm>
        </p:grpSpPr>
        <p:cxnSp>
          <p:nvCxnSpPr>
            <p:cNvPr id="43" name="直接连接符 42"/>
            <p:cNvCxnSpPr/>
            <p:nvPr/>
          </p:nvCxnSpPr>
          <p:spPr>
            <a:xfrm flipH="1">
              <a:off x="10744" y="5243"/>
              <a:ext cx="18" cy="642"/>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1568" y="3588"/>
              <a:ext cx="1433" cy="0"/>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 name="圆角矩形 2"/>
            <p:cNvSpPr/>
            <p:nvPr/>
          </p:nvSpPr>
          <p:spPr>
            <a:xfrm>
              <a:off x="13001" y="2145"/>
              <a:ext cx="1577"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开始</a:t>
              </a:r>
            </a:p>
          </p:txBody>
        </p:sp>
        <p:sp>
          <p:nvSpPr>
            <p:cNvPr id="5" name="圆角矩形 4"/>
            <p:cNvSpPr/>
            <p:nvPr/>
          </p:nvSpPr>
          <p:spPr>
            <a:xfrm>
              <a:off x="13001" y="3275"/>
              <a:ext cx="1577"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检查</a:t>
              </a:r>
            </a:p>
          </p:txBody>
        </p:sp>
        <p:sp>
          <p:nvSpPr>
            <p:cNvPr id="7" name="圆角矩形 6"/>
            <p:cNvSpPr/>
            <p:nvPr/>
          </p:nvSpPr>
          <p:spPr>
            <a:xfrm>
              <a:off x="15499" y="3275"/>
              <a:ext cx="2278"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排除物检测</a:t>
              </a:r>
            </a:p>
          </p:txBody>
        </p:sp>
        <p:sp>
          <p:nvSpPr>
            <p:cNvPr id="8" name="圆角矩形 7"/>
            <p:cNvSpPr/>
            <p:nvPr/>
          </p:nvSpPr>
          <p:spPr>
            <a:xfrm>
              <a:off x="9448" y="3275"/>
              <a:ext cx="2627"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上厕所频次记录</a:t>
              </a:r>
              <a:endParaRPr lang="en-US" altLang="zh-CN" sz="1600"/>
            </a:p>
          </p:txBody>
        </p:sp>
        <p:sp>
          <p:nvSpPr>
            <p:cNvPr id="10" name="圆角矩形 9"/>
            <p:cNvSpPr/>
            <p:nvPr/>
          </p:nvSpPr>
          <p:spPr>
            <a:xfrm>
              <a:off x="15499" y="4616"/>
              <a:ext cx="2278"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PH</a:t>
              </a:r>
              <a:r>
                <a:rPr lang="zh-CN" altLang="en-US" sz="1600"/>
                <a:t>值及颜色</a:t>
              </a:r>
            </a:p>
          </p:txBody>
        </p:sp>
        <p:sp>
          <p:nvSpPr>
            <p:cNvPr id="11" name="圆角矩形 10"/>
            <p:cNvSpPr/>
            <p:nvPr/>
          </p:nvSpPr>
          <p:spPr>
            <a:xfrm>
              <a:off x="15499" y="6351"/>
              <a:ext cx="665"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真</a:t>
              </a:r>
            </a:p>
          </p:txBody>
        </p:sp>
        <p:sp>
          <p:nvSpPr>
            <p:cNvPr id="12" name="圆角矩形 11"/>
            <p:cNvSpPr/>
            <p:nvPr/>
          </p:nvSpPr>
          <p:spPr>
            <a:xfrm>
              <a:off x="17112" y="6351"/>
              <a:ext cx="665"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真</a:t>
              </a:r>
            </a:p>
          </p:txBody>
        </p:sp>
        <p:sp>
          <p:nvSpPr>
            <p:cNvPr id="13" name="圆角矩形 12"/>
            <p:cNvSpPr/>
            <p:nvPr/>
          </p:nvSpPr>
          <p:spPr>
            <a:xfrm>
              <a:off x="14465" y="7436"/>
              <a:ext cx="1699"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反馈</a:t>
              </a:r>
              <a:r>
                <a:rPr lang="en-US" altLang="zh-CN" sz="1600"/>
                <a:t>APP</a:t>
              </a:r>
            </a:p>
          </p:txBody>
        </p:sp>
        <p:sp>
          <p:nvSpPr>
            <p:cNvPr id="14" name="圆角矩形 13"/>
            <p:cNvSpPr/>
            <p:nvPr/>
          </p:nvSpPr>
          <p:spPr>
            <a:xfrm>
              <a:off x="16979" y="7436"/>
              <a:ext cx="1719"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语音反馈</a:t>
              </a:r>
            </a:p>
          </p:txBody>
        </p:sp>
        <p:sp>
          <p:nvSpPr>
            <p:cNvPr id="15" name="圆角矩形 14"/>
            <p:cNvSpPr/>
            <p:nvPr/>
          </p:nvSpPr>
          <p:spPr>
            <a:xfrm>
              <a:off x="15789" y="9578"/>
              <a:ext cx="1699"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结束</a:t>
              </a:r>
            </a:p>
          </p:txBody>
        </p:sp>
        <p:sp>
          <p:nvSpPr>
            <p:cNvPr id="16" name="圆角矩形 15"/>
            <p:cNvSpPr/>
            <p:nvPr/>
          </p:nvSpPr>
          <p:spPr>
            <a:xfrm>
              <a:off x="9447" y="4616"/>
              <a:ext cx="2628" cy="8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低于平日上厕所频次</a:t>
              </a:r>
              <a:r>
                <a:rPr lang="en-US" altLang="zh-CN" sz="1600"/>
                <a:t>50%</a:t>
              </a:r>
            </a:p>
          </p:txBody>
        </p:sp>
        <p:sp>
          <p:nvSpPr>
            <p:cNvPr id="18" name="圆角矩形 17"/>
            <p:cNvSpPr/>
            <p:nvPr/>
          </p:nvSpPr>
          <p:spPr>
            <a:xfrm>
              <a:off x="9691" y="6351"/>
              <a:ext cx="665"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假</a:t>
              </a:r>
            </a:p>
          </p:txBody>
        </p:sp>
        <p:sp>
          <p:nvSpPr>
            <p:cNvPr id="23" name="圆角矩形 22"/>
            <p:cNvSpPr/>
            <p:nvPr/>
          </p:nvSpPr>
          <p:spPr>
            <a:xfrm>
              <a:off x="11304" y="6351"/>
              <a:ext cx="665"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真</a:t>
              </a:r>
            </a:p>
          </p:txBody>
        </p:sp>
        <p:sp>
          <p:nvSpPr>
            <p:cNvPr id="28" name="圆角矩形 27"/>
            <p:cNvSpPr/>
            <p:nvPr/>
          </p:nvSpPr>
          <p:spPr>
            <a:xfrm>
              <a:off x="10751" y="7553"/>
              <a:ext cx="1699"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反馈</a:t>
              </a:r>
              <a:r>
                <a:rPr lang="en-US" altLang="zh-CN" sz="1600"/>
                <a:t>APP</a:t>
              </a:r>
            </a:p>
          </p:txBody>
        </p:sp>
        <p:sp>
          <p:nvSpPr>
            <p:cNvPr id="29" name="圆角矩形 28"/>
            <p:cNvSpPr/>
            <p:nvPr/>
          </p:nvSpPr>
          <p:spPr>
            <a:xfrm>
              <a:off x="10741" y="8638"/>
              <a:ext cx="1719"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t>记录频次</a:t>
              </a:r>
            </a:p>
          </p:txBody>
        </p:sp>
        <p:sp>
          <p:nvSpPr>
            <p:cNvPr id="30" name="圆角矩形 29"/>
            <p:cNvSpPr/>
            <p:nvPr/>
          </p:nvSpPr>
          <p:spPr>
            <a:xfrm>
              <a:off x="10751" y="9723"/>
              <a:ext cx="1699"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结束</a:t>
              </a:r>
            </a:p>
          </p:txBody>
        </p:sp>
        <p:cxnSp>
          <p:nvCxnSpPr>
            <p:cNvPr id="31" name="直接箭头连接符 30"/>
            <p:cNvCxnSpPr>
              <a:stCxn id="3" idx="2"/>
              <a:endCxn id="5" idx="0"/>
            </p:cNvCxnSpPr>
            <p:nvPr/>
          </p:nvCxnSpPr>
          <p:spPr>
            <a:xfrm>
              <a:off x="13790" y="2772"/>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5" idx="3"/>
              <a:endCxn id="7" idx="1"/>
            </p:cNvCxnSpPr>
            <p:nvPr/>
          </p:nvCxnSpPr>
          <p:spPr>
            <a:xfrm>
              <a:off x="14578" y="3589"/>
              <a:ext cx="921" cy="0"/>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10762" y="4007"/>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16639" y="4007"/>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15832" y="5848"/>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17444" y="5848"/>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3962" y="5858"/>
              <a:ext cx="3494" cy="0"/>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10" idx="2"/>
            </p:cNvCxnSpPr>
            <p:nvPr/>
          </p:nvCxnSpPr>
          <p:spPr>
            <a:xfrm flipH="1">
              <a:off x="16620" y="5243"/>
              <a:ext cx="18" cy="642"/>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9956" y="5848"/>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11568" y="5848"/>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956" y="5858"/>
              <a:ext cx="1624" cy="0"/>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a:off x="11600" y="7005"/>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a:off x="11600" y="8180"/>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11600" y="9192"/>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15832" y="6978"/>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17445" y="6933"/>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15306" y="7993"/>
              <a:ext cx="18" cy="642"/>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17759" y="7994"/>
              <a:ext cx="18" cy="642"/>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3943" y="8635"/>
              <a:ext cx="3854" cy="0"/>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endCxn id="15" idx="0"/>
            </p:cNvCxnSpPr>
            <p:nvPr/>
          </p:nvCxnSpPr>
          <p:spPr>
            <a:xfrm>
              <a:off x="16639" y="8636"/>
              <a:ext cx="0" cy="942"/>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13613" y="6306"/>
              <a:ext cx="665" cy="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t>假</a:t>
              </a:r>
            </a:p>
          </p:txBody>
        </p:sp>
        <p:cxnSp>
          <p:nvCxnSpPr>
            <p:cNvPr id="54" name="直接箭头连接符 53"/>
            <p:cNvCxnSpPr/>
            <p:nvPr/>
          </p:nvCxnSpPr>
          <p:spPr>
            <a:xfrm>
              <a:off x="13962" y="5848"/>
              <a:ext cx="0" cy="503"/>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13924" y="6936"/>
              <a:ext cx="30" cy="1702"/>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H="1">
              <a:off x="10011" y="7016"/>
              <a:ext cx="35" cy="1963"/>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V="1">
              <a:off x="10013" y="8952"/>
              <a:ext cx="728" cy="9"/>
            </a:xfrm>
            <a:prstGeom prst="straightConnector1">
              <a:avLst/>
            </a:prstGeom>
            <a:ln w="12700" cmpd="sng">
              <a:solidFill>
                <a:schemeClr val="bg1"/>
              </a:solidFill>
              <a:prstDash val="sysDot"/>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38" name="矩形 37"/>
          <p:cNvSpPr/>
          <p:nvPr/>
        </p:nvSpPr>
        <p:spPr>
          <a:xfrm>
            <a:off x="168275" y="1739265"/>
            <a:ext cx="4690110" cy="36061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109085" y="530225"/>
            <a:ext cx="4471670" cy="521970"/>
          </a:xfrm>
          <a:prstGeom prst="rect">
            <a:avLst/>
          </a:prstGeom>
          <a:noFill/>
        </p:spPr>
        <p:txBody>
          <a:bodyPr wrap="square" rtlCol="0" anchor="t">
            <a:spAutoFit/>
          </a:bodyPr>
          <a:lstStyle/>
          <a:p>
            <a:pPr algn="ctr"/>
            <a:r>
              <a:rPr lang="zh-CN" altLang="en-US" sz="2800" dirty="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技术方案 - 软件实现</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nvSpPr>
        <p:spPr>
          <a:xfrm>
            <a:off x="3806825" y="599440"/>
            <a:ext cx="383540" cy="383540"/>
          </a:xfrm>
          <a:prstGeom prst="ellipse">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sym typeface="+mn-ea"/>
              </a:rPr>
              <a:t>三</a:t>
            </a:r>
          </a:p>
        </p:txBody>
      </p:sp>
      <p:pic>
        <p:nvPicPr>
          <p:cNvPr id="8" name="图片 7"/>
          <p:cNvPicPr>
            <a:picLocks noChangeAspect="1"/>
          </p:cNvPicPr>
          <p:nvPr/>
        </p:nvPicPr>
        <p:blipFill>
          <a:blip r:embed="rId3"/>
          <a:stretch>
            <a:fillRect/>
          </a:stretch>
        </p:blipFill>
        <p:spPr>
          <a:xfrm>
            <a:off x="7258050" y="1747520"/>
            <a:ext cx="2211705" cy="3583305"/>
          </a:xfrm>
          <a:prstGeom prst="rect">
            <a:avLst/>
          </a:prstGeom>
          <a:effectLst>
            <a:outerShdw blurRad="63500" sx="102000" sy="102000" algn="ctr" rotWithShape="0">
              <a:prstClr val="black">
                <a:alpha val="40000"/>
              </a:prstClr>
            </a:outerShdw>
          </a:effectLst>
        </p:spPr>
      </p:pic>
      <p:pic>
        <p:nvPicPr>
          <p:cNvPr id="3" name="图片 2"/>
          <p:cNvPicPr>
            <a:picLocks noChangeAspect="1"/>
          </p:cNvPicPr>
          <p:nvPr/>
        </p:nvPicPr>
        <p:blipFill>
          <a:blip r:embed="rId4"/>
          <a:stretch>
            <a:fillRect/>
          </a:stretch>
        </p:blipFill>
        <p:spPr>
          <a:xfrm>
            <a:off x="9624060" y="1746885"/>
            <a:ext cx="2211705" cy="3583305"/>
          </a:xfrm>
          <a:prstGeom prst="rect">
            <a:avLst/>
          </a:prstGeom>
          <a:effectLst>
            <a:outerShdw blurRad="63500" sx="102000" sy="102000" algn="ctr" rotWithShape="0">
              <a:prstClr val="black">
                <a:alpha val="40000"/>
              </a:prstClr>
            </a:outerShdw>
          </a:effectLst>
        </p:spPr>
      </p:pic>
      <p:pic>
        <p:nvPicPr>
          <p:cNvPr id="13" name="图片 12"/>
          <p:cNvPicPr>
            <a:picLocks noChangeAspect="1"/>
          </p:cNvPicPr>
          <p:nvPr/>
        </p:nvPicPr>
        <p:blipFill>
          <a:blip r:embed="rId5"/>
          <a:stretch>
            <a:fillRect/>
          </a:stretch>
        </p:blipFill>
        <p:spPr>
          <a:xfrm>
            <a:off x="4892040" y="1738630"/>
            <a:ext cx="2211705" cy="3583305"/>
          </a:xfrm>
          <a:prstGeom prst="rect">
            <a:avLst/>
          </a:prstGeom>
          <a:effectLst>
            <a:outerShdw blurRad="63500" sx="102000" sy="102000" algn="ctr" rotWithShape="0">
              <a:prstClr val="black">
                <a:alpha val="40000"/>
              </a:prstClr>
            </a:outerShdw>
          </a:effectLst>
        </p:spPr>
      </p:pic>
      <p:sp>
        <p:nvSpPr>
          <p:cNvPr id="92" name="圆角矩形 91"/>
          <p:cNvSpPr/>
          <p:nvPr/>
        </p:nvSpPr>
        <p:spPr>
          <a:xfrm>
            <a:off x="1744345" y="5481955"/>
            <a:ext cx="1509395" cy="380365"/>
          </a:xfrm>
          <a:prstGeom prst="roundRect">
            <a:avLst>
              <a:gd name="adj" fmla="val 50000"/>
            </a:avLst>
          </a:prstGeom>
          <a:solidFill>
            <a:srgbClr val="CB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sym typeface="+mn-ea"/>
              </a:rPr>
              <a:t>功能模块图</a:t>
            </a:r>
            <a:endParaRPr lang="zh-CN" altLang="en-US" sz="1400">
              <a:latin typeface="汉仪晓波花月圆W" panose="00020600040101010101" charset="-122"/>
              <a:ea typeface="汉仪晓波花月圆W" panose="00020600040101010101" charset="-122"/>
              <a:cs typeface="汉仪晓波花月圆W" panose="00020600040101010101" charset="-122"/>
              <a:sym typeface="+mn-ea"/>
            </a:endParaRPr>
          </a:p>
        </p:txBody>
      </p:sp>
      <p:sp>
        <p:nvSpPr>
          <p:cNvPr id="11" name="圆角矩形 10"/>
          <p:cNvSpPr/>
          <p:nvPr/>
        </p:nvSpPr>
        <p:spPr>
          <a:xfrm>
            <a:off x="5243195" y="5481955"/>
            <a:ext cx="1509395" cy="380365"/>
          </a:xfrm>
          <a:prstGeom prst="roundRect">
            <a:avLst>
              <a:gd name="adj" fmla="val 50000"/>
            </a:avLst>
          </a:prstGeom>
          <a:solidFill>
            <a:srgbClr val="CB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sym typeface="+mn-ea"/>
              </a:rPr>
              <a:t>APP首页</a:t>
            </a:r>
          </a:p>
        </p:txBody>
      </p:sp>
      <p:sp>
        <p:nvSpPr>
          <p:cNvPr id="12" name="圆角矩形 11"/>
          <p:cNvSpPr/>
          <p:nvPr/>
        </p:nvSpPr>
        <p:spPr>
          <a:xfrm>
            <a:off x="7609205" y="5481955"/>
            <a:ext cx="1509395" cy="380365"/>
          </a:xfrm>
          <a:prstGeom prst="roundRect">
            <a:avLst>
              <a:gd name="adj" fmla="val 50000"/>
            </a:avLst>
          </a:prstGeom>
          <a:solidFill>
            <a:srgbClr val="CB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sym typeface="+mn-ea"/>
              </a:rPr>
              <a:t>检测界面</a:t>
            </a:r>
          </a:p>
        </p:txBody>
      </p:sp>
      <p:sp>
        <p:nvSpPr>
          <p:cNvPr id="15" name="圆角矩形 14"/>
          <p:cNvSpPr/>
          <p:nvPr/>
        </p:nvSpPr>
        <p:spPr>
          <a:xfrm>
            <a:off x="9975215" y="5481955"/>
            <a:ext cx="1509395" cy="380365"/>
          </a:xfrm>
          <a:prstGeom prst="roundRect">
            <a:avLst>
              <a:gd name="adj" fmla="val 50000"/>
            </a:avLst>
          </a:prstGeom>
          <a:solidFill>
            <a:srgbClr val="CB7A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sym typeface="+mn-ea"/>
              </a:rPr>
              <a:t>个人中心</a:t>
            </a:r>
          </a:p>
        </p:txBody>
      </p:sp>
      <p:sp>
        <p:nvSpPr>
          <p:cNvPr id="17" name="圆角矩形 16"/>
          <p:cNvSpPr/>
          <p:nvPr/>
        </p:nvSpPr>
        <p:spPr>
          <a:xfrm>
            <a:off x="373380" y="3181985"/>
            <a:ext cx="1346835" cy="494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鸿蒙智能马桶</a:t>
            </a:r>
          </a:p>
        </p:txBody>
      </p:sp>
      <p:sp>
        <p:nvSpPr>
          <p:cNvPr id="18" name="圆角矩形 17"/>
          <p:cNvSpPr/>
          <p:nvPr/>
        </p:nvSpPr>
        <p:spPr>
          <a:xfrm>
            <a:off x="2076450" y="2363470"/>
            <a:ext cx="913130" cy="494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首页模块</a:t>
            </a:r>
          </a:p>
        </p:txBody>
      </p:sp>
      <p:sp>
        <p:nvSpPr>
          <p:cNvPr id="23" name="圆角矩形 22"/>
          <p:cNvSpPr/>
          <p:nvPr/>
        </p:nvSpPr>
        <p:spPr>
          <a:xfrm>
            <a:off x="2075815" y="4213225"/>
            <a:ext cx="914400" cy="4946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个人中心</a:t>
            </a:r>
          </a:p>
        </p:txBody>
      </p:sp>
      <p:sp>
        <p:nvSpPr>
          <p:cNvPr id="28" name="圆角矩形 27"/>
          <p:cNvSpPr/>
          <p:nvPr/>
        </p:nvSpPr>
        <p:spPr>
          <a:xfrm>
            <a:off x="3456940" y="1823085"/>
            <a:ext cx="11779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智能频次监控</a:t>
            </a:r>
          </a:p>
        </p:txBody>
      </p:sp>
      <p:sp>
        <p:nvSpPr>
          <p:cNvPr id="29" name="圆角矩形 28"/>
          <p:cNvSpPr/>
          <p:nvPr/>
        </p:nvSpPr>
        <p:spPr>
          <a:xfrm>
            <a:off x="3456940" y="2207260"/>
            <a:ext cx="11779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排泄物检测</a:t>
            </a:r>
          </a:p>
        </p:txBody>
      </p:sp>
      <p:sp>
        <p:nvSpPr>
          <p:cNvPr id="30" name="圆角矩形 29"/>
          <p:cNvSpPr/>
          <p:nvPr/>
        </p:nvSpPr>
        <p:spPr>
          <a:xfrm>
            <a:off x="3456940" y="2591435"/>
            <a:ext cx="11779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线上问诊</a:t>
            </a:r>
          </a:p>
        </p:txBody>
      </p:sp>
      <p:sp>
        <p:nvSpPr>
          <p:cNvPr id="31" name="圆角矩形 30"/>
          <p:cNvSpPr/>
          <p:nvPr/>
        </p:nvSpPr>
        <p:spPr>
          <a:xfrm>
            <a:off x="3456940" y="2975610"/>
            <a:ext cx="11779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在线买药</a:t>
            </a:r>
          </a:p>
        </p:txBody>
      </p:sp>
      <p:sp>
        <p:nvSpPr>
          <p:cNvPr id="32" name="圆角矩形 31"/>
          <p:cNvSpPr/>
          <p:nvPr/>
        </p:nvSpPr>
        <p:spPr>
          <a:xfrm>
            <a:off x="3456940" y="3359785"/>
            <a:ext cx="1177925" cy="26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健康知识</a:t>
            </a:r>
          </a:p>
        </p:txBody>
      </p:sp>
      <p:sp>
        <p:nvSpPr>
          <p:cNvPr id="33" name="圆角矩形 32"/>
          <p:cNvSpPr/>
          <p:nvPr/>
        </p:nvSpPr>
        <p:spPr>
          <a:xfrm>
            <a:off x="3456940" y="3930650"/>
            <a:ext cx="1177925" cy="282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我的收藏</a:t>
            </a:r>
          </a:p>
        </p:txBody>
      </p:sp>
      <p:sp>
        <p:nvSpPr>
          <p:cNvPr id="34" name="圆角矩形 33"/>
          <p:cNvSpPr/>
          <p:nvPr/>
        </p:nvSpPr>
        <p:spPr>
          <a:xfrm>
            <a:off x="3456940" y="4271645"/>
            <a:ext cx="1177925" cy="282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我的评论</a:t>
            </a:r>
          </a:p>
        </p:txBody>
      </p:sp>
      <p:sp>
        <p:nvSpPr>
          <p:cNvPr id="35" name="圆角矩形 34"/>
          <p:cNvSpPr/>
          <p:nvPr/>
        </p:nvSpPr>
        <p:spPr>
          <a:xfrm>
            <a:off x="3456940" y="4612640"/>
            <a:ext cx="1177925" cy="282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我的预约</a:t>
            </a:r>
          </a:p>
        </p:txBody>
      </p:sp>
      <p:sp>
        <p:nvSpPr>
          <p:cNvPr id="36" name="圆角矩形 35"/>
          <p:cNvSpPr/>
          <p:nvPr/>
        </p:nvSpPr>
        <p:spPr>
          <a:xfrm>
            <a:off x="3456940" y="4953635"/>
            <a:ext cx="1177925" cy="282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a:t>关于我们</a:t>
            </a:r>
          </a:p>
        </p:txBody>
      </p:sp>
      <p:sp>
        <p:nvSpPr>
          <p:cNvPr id="39" name="矩形 38"/>
          <p:cNvSpPr/>
          <p:nvPr/>
        </p:nvSpPr>
        <p:spPr>
          <a:xfrm>
            <a:off x="2012950" y="2210435"/>
            <a:ext cx="1217295" cy="2689225"/>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右箭头 39"/>
          <p:cNvSpPr/>
          <p:nvPr/>
        </p:nvSpPr>
        <p:spPr>
          <a:xfrm>
            <a:off x="1795780" y="3271520"/>
            <a:ext cx="289560" cy="265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405505" y="1764665"/>
            <a:ext cx="1300480" cy="1912620"/>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右箭头 41"/>
          <p:cNvSpPr/>
          <p:nvPr/>
        </p:nvSpPr>
        <p:spPr>
          <a:xfrm>
            <a:off x="3027045" y="2473960"/>
            <a:ext cx="289560" cy="265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399790" y="3907790"/>
            <a:ext cx="1300480" cy="1363345"/>
          </a:xfrm>
          <a:prstGeom prst="rect">
            <a:avLst/>
          </a:prstGeom>
          <a:no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右箭头 43"/>
          <p:cNvSpPr/>
          <p:nvPr/>
        </p:nvSpPr>
        <p:spPr>
          <a:xfrm>
            <a:off x="3075940" y="4337050"/>
            <a:ext cx="289560" cy="2654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4EB3A255-7E93-4028-B859-D225B05F75C7}"/>
              </a:ext>
            </a:extLst>
          </p:cNvPr>
          <p:cNvSpPr txBox="1"/>
          <p:nvPr/>
        </p:nvSpPr>
        <p:spPr>
          <a:xfrm>
            <a:off x="4644274" y="6382389"/>
            <a:ext cx="3401291" cy="369332"/>
          </a:xfrm>
          <a:prstGeom prst="rect">
            <a:avLst/>
          </a:prstGeom>
          <a:noFill/>
        </p:spPr>
        <p:txBody>
          <a:bodyPr wrap="square">
            <a:spAutoFit/>
          </a:bodyPr>
          <a:lstStyle/>
          <a:p>
            <a:r>
              <a:rPr lang="zh-CN" altLang="en-US" dirty="0">
                <a:solidFill>
                  <a:schemeClr val="bg1"/>
                </a:solidFill>
              </a:rPr>
              <a:t>APP开发：HUAWEI DevEco Studio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3860165" y="487045"/>
            <a:ext cx="447167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技术方案 - 硬件实现</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992505" y="1480820"/>
            <a:ext cx="166243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sym typeface="+mn-ea"/>
              </a:rPr>
              <a:t>硬件开发</a:t>
            </a:r>
          </a:p>
        </p:txBody>
      </p:sp>
      <p:sp>
        <p:nvSpPr>
          <p:cNvPr id="17" name="圆角矩形 16"/>
          <p:cNvSpPr/>
          <p:nvPr/>
        </p:nvSpPr>
        <p:spPr>
          <a:xfrm>
            <a:off x="992505" y="1480820"/>
            <a:ext cx="3312160" cy="39243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sym typeface="+mn-ea"/>
            </a:endParaRPr>
          </a:p>
        </p:txBody>
      </p:sp>
      <p:sp>
        <p:nvSpPr>
          <p:cNvPr id="23" name="文本框 22"/>
          <p:cNvSpPr txBox="1"/>
          <p:nvPr/>
        </p:nvSpPr>
        <p:spPr>
          <a:xfrm>
            <a:off x="2978785" y="1480820"/>
            <a:ext cx="925195" cy="368300"/>
          </a:xfrm>
          <a:prstGeom prst="rect">
            <a:avLst/>
          </a:prstGeom>
          <a:noFill/>
        </p:spPr>
        <p:txBody>
          <a:bodyPr wrap="none" rtlCol="0" anchor="t">
            <a:spAutoFit/>
          </a:bodyPr>
          <a:lstStyle/>
          <a:p>
            <a:pPr algn="l"/>
            <a:r>
              <a:rPr dirty="0">
                <a:solidFill>
                  <a:schemeClr val="bg1"/>
                </a:solidFill>
                <a:sym typeface="+mn-ea"/>
              </a:rPr>
              <a:t>Arduino</a:t>
            </a:r>
          </a:p>
        </p:txBody>
      </p:sp>
      <p:sp>
        <p:nvSpPr>
          <p:cNvPr id="7" name="圆角矩形 6"/>
          <p:cNvSpPr/>
          <p:nvPr/>
        </p:nvSpPr>
        <p:spPr>
          <a:xfrm>
            <a:off x="992505" y="2028825"/>
            <a:ext cx="166243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sym typeface="+mn-ea"/>
              </a:rPr>
              <a:t>语音助手</a:t>
            </a:r>
          </a:p>
        </p:txBody>
      </p:sp>
      <p:sp>
        <p:nvSpPr>
          <p:cNvPr id="10" name="圆角矩形 9"/>
          <p:cNvSpPr/>
          <p:nvPr/>
        </p:nvSpPr>
        <p:spPr>
          <a:xfrm>
            <a:off x="992505" y="2028825"/>
            <a:ext cx="3312160" cy="39243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sym typeface="+mn-ea"/>
            </a:endParaRPr>
          </a:p>
        </p:txBody>
      </p:sp>
      <p:sp>
        <p:nvSpPr>
          <p:cNvPr id="14" name="文本框 13"/>
          <p:cNvSpPr txBox="1"/>
          <p:nvPr/>
        </p:nvSpPr>
        <p:spPr>
          <a:xfrm>
            <a:off x="2978785" y="2028825"/>
            <a:ext cx="1097280" cy="368300"/>
          </a:xfrm>
          <a:prstGeom prst="rect">
            <a:avLst/>
          </a:prstGeom>
          <a:noFill/>
        </p:spPr>
        <p:txBody>
          <a:bodyPr wrap="none" rtlCol="0" anchor="t">
            <a:spAutoFit/>
          </a:bodyPr>
          <a:lstStyle/>
          <a:p>
            <a:pPr algn="l"/>
            <a:r>
              <a:rPr dirty="0">
                <a:solidFill>
                  <a:schemeClr val="bg1"/>
                </a:solidFill>
                <a:latin typeface="微软雅黑" panose="020B0503020204020204" charset="-122"/>
                <a:ea typeface="微软雅黑" panose="020B0503020204020204" charset="-122"/>
                <a:sym typeface="+mn-ea"/>
              </a:rPr>
              <a:t>天猫精灵</a:t>
            </a:r>
          </a:p>
        </p:txBody>
      </p:sp>
      <p:sp>
        <p:nvSpPr>
          <p:cNvPr id="18" name="圆角矩形 17"/>
          <p:cNvSpPr/>
          <p:nvPr/>
        </p:nvSpPr>
        <p:spPr>
          <a:xfrm>
            <a:off x="992505" y="2600960"/>
            <a:ext cx="166243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sym typeface="+mn-ea"/>
              </a:rPr>
              <a:t>传感器</a:t>
            </a:r>
          </a:p>
        </p:txBody>
      </p:sp>
      <p:sp>
        <p:nvSpPr>
          <p:cNvPr id="19" name="圆角矩形 18"/>
          <p:cNvSpPr/>
          <p:nvPr/>
        </p:nvSpPr>
        <p:spPr>
          <a:xfrm>
            <a:off x="992505" y="2600960"/>
            <a:ext cx="8149590" cy="392430"/>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sym typeface="+mn-ea"/>
            </a:endParaRPr>
          </a:p>
        </p:txBody>
      </p:sp>
      <p:sp>
        <p:nvSpPr>
          <p:cNvPr id="20" name="文本框 19"/>
          <p:cNvSpPr txBox="1"/>
          <p:nvPr/>
        </p:nvSpPr>
        <p:spPr>
          <a:xfrm>
            <a:off x="2978785" y="2600960"/>
            <a:ext cx="8128000" cy="368300"/>
          </a:xfrm>
          <a:prstGeom prst="rect">
            <a:avLst/>
          </a:prstGeom>
          <a:noFill/>
        </p:spPr>
        <p:txBody>
          <a:bodyPr wrap="square" rtlCol="0" anchor="t">
            <a:spAutoFit/>
          </a:bodyPr>
          <a:lstStyle/>
          <a:p>
            <a:pPr algn="l"/>
            <a:r>
              <a:rPr dirty="0">
                <a:solidFill>
                  <a:schemeClr val="bg1"/>
                </a:solidFill>
                <a:latin typeface="微软雅黑" panose="020B0503020204020204" charset="-122"/>
                <a:ea typeface="微软雅黑" panose="020B0503020204020204" charset="-122"/>
                <a:sym typeface="+mn-ea"/>
              </a:rPr>
              <a:t>PH值传感器，压力传感器，红外线传感器，高清摄像头</a:t>
            </a:r>
          </a:p>
        </p:txBody>
      </p:sp>
      <p:grpSp>
        <p:nvGrpSpPr>
          <p:cNvPr id="28" name="组合 27"/>
          <p:cNvGrpSpPr/>
          <p:nvPr/>
        </p:nvGrpSpPr>
        <p:grpSpPr>
          <a:xfrm>
            <a:off x="975995" y="3335020"/>
            <a:ext cx="8202930" cy="2836545"/>
            <a:chOff x="1207" y="4674"/>
            <a:chExt cx="17398" cy="6016"/>
          </a:xfrm>
        </p:grpSpPr>
        <p:pic>
          <p:nvPicPr>
            <p:cNvPr id="24" name="图片 23" descr="dc54c7e91baad4425d352e8c7fdc662"/>
            <p:cNvPicPr>
              <a:picLocks noChangeAspect="1"/>
            </p:cNvPicPr>
            <p:nvPr/>
          </p:nvPicPr>
          <p:blipFill>
            <a:blip r:embed="rId3"/>
            <a:stretch>
              <a:fillRect/>
            </a:stretch>
          </p:blipFill>
          <p:spPr>
            <a:xfrm>
              <a:off x="1207" y="6154"/>
              <a:ext cx="4536" cy="4536"/>
            </a:xfrm>
            <a:prstGeom prst="rect">
              <a:avLst/>
            </a:prstGeom>
          </p:spPr>
        </p:pic>
        <p:pic>
          <p:nvPicPr>
            <p:cNvPr id="25" name="图片 24"/>
            <p:cNvPicPr>
              <a:picLocks noChangeAspect="1"/>
            </p:cNvPicPr>
            <p:nvPr/>
          </p:nvPicPr>
          <p:blipFill>
            <a:blip r:embed="rId4"/>
            <a:stretch>
              <a:fillRect/>
            </a:stretch>
          </p:blipFill>
          <p:spPr>
            <a:xfrm>
              <a:off x="12601" y="4674"/>
              <a:ext cx="6005" cy="6016"/>
            </a:xfrm>
            <a:prstGeom prst="rect">
              <a:avLst/>
            </a:prstGeom>
          </p:spPr>
        </p:pic>
        <p:pic>
          <p:nvPicPr>
            <p:cNvPr id="26" name="图片 25" descr="微信图片_20211208092127"/>
            <p:cNvPicPr>
              <a:picLocks noChangeAspect="1"/>
            </p:cNvPicPr>
            <p:nvPr/>
          </p:nvPicPr>
          <p:blipFill>
            <a:blip r:embed="rId5"/>
            <a:stretch>
              <a:fillRect/>
            </a:stretch>
          </p:blipFill>
          <p:spPr>
            <a:xfrm>
              <a:off x="1208" y="4674"/>
              <a:ext cx="4535" cy="1768"/>
            </a:xfrm>
            <a:prstGeom prst="rect">
              <a:avLst/>
            </a:prstGeom>
          </p:spPr>
        </p:pic>
        <p:pic>
          <p:nvPicPr>
            <p:cNvPr id="27" name="图片 26"/>
            <p:cNvPicPr>
              <a:picLocks noChangeAspect="1"/>
            </p:cNvPicPr>
            <p:nvPr/>
          </p:nvPicPr>
          <p:blipFill>
            <a:blip r:embed="rId6"/>
            <a:stretch>
              <a:fillRect/>
            </a:stretch>
          </p:blipFill>
          <p:spPr>
            <a:xfrm>
              <a:off x="5743" y="4676"/>
              <a:ext cx="6873" cy="6014"/>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3860165" y="487045"/>
            <a:ext cx="447167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技术方案 - 联动实现</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1309370" y="1318895"/>
            <a:ext cx="199898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sym typeface="+mn-ea"/>
              </a:rPr>
              <a:t>技术实现路径</a:t>
            </a:r>
            <a:endParaRPr lang="zh-CN" altLang="en-US"/>
          </a:p>
        </p:txBody>
      </p:sp>
      <p:sp>
        <p:nvSpPr>
          <p:cNvPr id="8" name="矩形 7"/>
          <p:cNvSpPr/>
          <p:nvPr/>
        </p:nvSpPr>
        <p:spPr>
          <a:xfrm>
            <a:off x="507365" y="1922145"/>
            <a:ext cx="3632835" cy="43180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sym typeface="+mn-ea"/>
              </a:rPr>
              <a:t>马桶开始检测</a:t>
            </a:r>
          </a:p>
        </p:txBody>
      </p:sp>
      <p:sp>
        <p:nvSpPr>
          <p:cNvPr id="12" name="矩形 11"/>
          <p:cNvSpPr/>
          <p:nvPr/>
        </p:nvSpPr>
        <p:spPr>
          <a:xfrm>
            <a:off x="507365" y="2875915"/>
            <a:ext cx="3632835" cy="43180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sym typeface="+mn-ea"/>
              </a:rPr>
              <a:t>数据传输至云端  </a:t>
            </a:r>
          </a:p>
        </p:txBody>
      </p:sp>
      <p:sp>
        <p:nvSpPr>
          <p:cNvPr id="13" name="矩形 12"/>
          <p:cNvSpPr/>
          <p:nvPr/>
        </p:nvSpPr>
        <p:spPr>
          <a:xfrm>
            <a:off x="507365" y="3829685"/>
            <a:ext cx="3632835" cy="43180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sym typeface="+mn-ea"/>
              </a:rPr>
              <a:t>与云端的数据比对</a:t>
            </a:r>
          </a:p>
        </p:txBody>
      </p:sp>
      <p:sp>
        <p:nvSpPr>
          <p:cNvPr id="15" name="矩形 14"/>
          <p:cNvSpPr/>
          <p:nvPr/>
        </p:nvSpPr>
        <p:spPr>
          <a:xfrm>
            <a:off x="492760" y="5725795"/>
            <a:ext cx="3632835" cy="700405"/>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600" dirty="0">
                <a:solidFill>
                  <a:schemeClr val="bg1"/>
                </a:solidFill>
                <a:sym typeface="+mn-ea"/>
              </a:rPr>
              <a:t>发送检测结果到子女手机app端or或老人可以唤醒语音助手得知检测反馈</a:t>
            </a:r>
          </a:p>
        </p:txBody>
      </p:sp>
      <p:sp>
        <p:nvSpPr>
          <p:cNvPr id="16" name="下箭头 15"/>
          <p:cNvSpPr/>
          <p:nvPr/>
        </p:nvSpPr>
        <p:spPr>
          <a:xfrm>
            <a:off x="2146300" y="2470150"/>
            <a:ext cx="325755" cy="297180"/>
          </a:xfrm>
          <a:prstGeom prst="downArrow">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下箭头 28"/>
          <p:cNvSpPr/>
          <p:nvPr/>
        </p:nvSpPr>
        <p:spPr>
          <a:xfrm>
            <a:off x="2146300" y="3420110"/>
            <a:ext cx="325755" cy="297180"/>
          </a:xfrm>
          <a:prstGeom prst="downArrow">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下箭头 29"/>
          <p:cNvSpPr/>
          <p:nvPr/>
        </p:nvSpPr>
        <p:spPr>
          <a:xfrm>
            <a:off x="2146300" y="4370070"/>
            <a:ext cx="325755" cy="297180"/>
          </a:xfrm>
          <a:prstGeom prst="downArrow">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92760" y="4777740"/>
            <a:ext cx="3632835" cy="431800"/>
          </a:xfrm>
          <a:prstGeom prst="rect">
            <a:avLst/>
          </a:prstGeom>
          <a:noFill/>
          <a:ln w="12700" cmpd="sng">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sym typeface="+mn-ea"/>
              </a:rPr>
              <a:t>比对成功</a:t>
            </a:r>
          </a:p>
        </p:txBody>
      </p:sp>
      <p:sp>
        <p:nvSpPr>
          <p:cNvPr id="32" name="下箭头 31"/>
          <p:cNvSpPr/>
          <p:nvPr/>
        </p:nvSpPr>
        <p:spPr>
          <a:xfrm>
            <a:off x="2146300" y="5318760"/>
            <a:ext cx="325755" cy="297180"/>
          </a:xfrm>
          <a:prstGeom prst="downArrow">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573ef917bdb6485dfb169a1e5d6d1fc6">
            <a:hlinkClick r:id="" action="ppaction://media"/>
            <a:extLst>
              <a:ext uri="{FF2B5EF4-FFF2-40B4-BE49-F238E27FC236}">
                <a16:creationId xmlns:a16="http://schemas.microsoft.com/office/drawing/2014/main" id="{A6D38688-09DB-467C-9A38-963B8693DB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36463" y="1906904"/>
            <a:ext cx="7455182" cy="4519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3860165" y="487045"/>
            <a:ext cx="447167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技术方案 - 系统测试</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1517015" y="1348105"/>
            <a:ext cx="9158605" cy="3072765"/>
          </a:xfrm>
          <a:prstGeom prst="rect">
            <a:avLst/>
          </a:prstGeom>
        </p:spPr>
      </p:pic>
      <p:sp>
        <p:nvSpPr>
          <p:cNvPr id="5" name="矩形 4"/>
          <p:cNvSpPr/>
          <p:nvPr/>
        </p:nvSpPr>
        <p:spPr>
          <a:xfrm>
            <a:off x="1497965" y="4655820"/>
            <a:ext cx="3284855"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a:solidFill>
                  <a:schemeClr val="bg1"/>
                </a:solidFill>
                <a:sym typeface="+mn-ea"/>
              </a:rPr>
              <a:t>客户满意度: 96%</a:t>
            </a:r>
            <a:endParaRPr lang="zh-CN" altLang="en-US" sz="1400"/>
          </a:p>
        </p:txBody>
      </p:sp>
      <p:sp>
        <p:nvSpPr>
          <p:cNvPr id="6" name="矩形 5"/>
          <p:cNvSpPr/>
          <p:nvPr/>
        </p:nvSpPr>
        <p:spPr>
          <a:xfrm>
            <a:off x="4782820" y="4655820"/>
            <a:ext cx="504190" cy="296545"/>
          </a:xfrm>
          <a:prstGeom prst="rect">
            <a:avLst/>
          </a:prstGeom>
          <a:solidFill>
            <a:srgbClr val="CE8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97965" y="5051425"/>
            <a:ext cx="3054985"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a:solidFill>
                  <a:schemeClr val="bg1"/>
                </a:solidFill>
                <a:sym typeface="+mn-ea"/>
              </a:rPr>
              <a:t>识别准确度: 92%</a:t>
            </a:r>
          </a:p>
        </p:txBody>
      </p:sp>
      <p:sp>
        <p:nvSpPr>
          <p:cNvPr id="10" name="矩形 9"/>
          <p:cNvSpPr/>
          <p:nvPr/>
        </p:nvSpPr>
        <p:spPr>
          <a:xfrm>
            <a:off x="4553585" y="5051425"/>
            <a:ext cx="733425" cy="296545"/>
          </a:xfrm>
          <a:prstGeom prst="rect">
            <a:avLst/>
          </a:prstGeom>
          <a:solidFill>
            <a:srgbClr val="CE8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497965" y="5447030"/>
            <a:ext cx="2701290"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a:solidFill>
                  <a:schemeClr val="bg1"/>
                </a:solidFill>
                <a:sym typeface="+mn-ea"/>
              </a:rPr>
              <a:t>容错率: 82%</a:t>
            </a:r>
          </a:p>
        </p:txBody>
      </p:sp>
      <p:sp>
        <p:nvSpPr>
          <p:cNvPr id="17" name="矩形 16"/>
          <p:cNvSpPr/>
          <p:nvPr/>
        </p:nvSpPr>
        <p:spPr>
          <a:xfrm>
            <a:off x="4199255" y="5447030"/>
            <a:ext cx="1087755" cy="296545"/>
          </a:xfrm>
          <a:prstGeom prst="rect">
            <a:avLst/>
          </a:prstGeom>
          <a:solidFill>
            <a:srgbClr val="CE8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497965" y="5842635"/>
            <a:ext cx="2805430"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a:solidFill>
                  <a:schemeClr val="bg1"/>
                </a:solidFill>
                <a:sym typeface="+mn-ea"/>
              </a:rPr>
              <a:t>数据提取速度: 85%</a:t>
            </a:r>
          </a:p>
        </p:txBody>
      </p:sp>
      <p:sp>
        <p:nvSpPr>
          <p:cNvPr id="20" name="矩形 19"/>
          <p:cNvSpPr/>
          <p:nvPr/>
        </p:nvSpPr>
        <p:spPr>
          <a:xfrm>
            <a:off x="4303395" y="5842635"/>
            <a:ext cx="983615" cy="296545"/>
          </a:xfrm>
          <a:prstGeom prst="rect">
            <a:avLst/>
          </a:prstGeom>
          <a:solidFill>
            <a:srgbClr val="CE8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497965" y="6238240"/>
            <a:ext cx="3054985" cy="296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a:solidFill>
                  <a:schemeClr val="bg1"/>
                </a:solidFill>
                <a:sym typeface="+mn-ea"/>
              </a:rPr>
              <a:t>摄像捕捉速度: 93%</a:t>
            </a:r>
          </a:p>
        </p:txBody>
      </p:sp>
      <p:sp>
        <p:nvSpPr>
          <p:cNvPr id="22" name="矩形 21"/>
          <p:cNvSpPr/>
          <p:nvPr/>
        </p:nvSpPr>
        <p:spPr>
          <a:xfrm>
            <a:off x="4553585" y="6238240"/>
            <a:ext cx="733425" cy="296545"/>
          </a:xfrm>
          <a:prstGeom prst="rect">
            <a:avLst/>
          </a:prstGeom>
          <a:solidFill>
            <a:srgbClr val="CE8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5777230" y="4952365"/>
            <a:ext cx="5264150" cy="1261884"/>
          </a:xfrm>
          <a:prstGeom prst="rect">
            <a:avLst/>
          </a:prstGeom>
          <a:noFill/>
        </p:spPr>
        <p:txBody>
          <a:bodyPr wrap="square" rtlCol="0" anchor="t">
            <a:spAutoFit/>
          </a:bodyPr>
          <a:lstStyle/>
          <a:p>
            <a:r>
              <a:rPr lang="zh-CN" altLang="en-US" dirty="0">
                <a:solidFill>
                  <a:schemeClr val="bg1"/>
                </a:solidFill>
                <a:latin typeface="微软雅黑" panose="020B0503020204020204" charset="-122"/>
                <a:ea typeface="微软雅黑" panose="020B0503020204020204" charset="-122"/>
                <a:cs typeface="微软雅黑" panose="020B0503020204020204" charset="-122"/>
                <a:sym typeface="+mn-ea"/>
              </a:rPr>
              <a:t>本项目先后在西安市第二福利院,孝先生智慧养老服务中心等单位进行项目测试近</a:t>
            </a:r>
            <a:r>
              <a:rPr lang="en-US" altLang="zh-CN" sz="4000" b="1" dirty="0">
                <a:solidFill>
                  <a:srgbClr val="FFFF00"/>
                </a:solidFill>
                <a:latin typeface="微软雅黑" panose="020B0503020204020204" charset="-122"/>
                <a:ea typeface="微软雅黑" panose="020B0503020204020204" charset="-122"/>
                <a:cs typeface="微软雅黑" panose="020B0503020204020204" charset="-122"/>
                <a:sym typeface="+mn-ea"/>
              </a:rPr>
              <a:t>1691</a:t>
            </a:r>
            <a:r>
              <a:rPr lang="zh-CN" altLang="en-US" dirty="0">
                <a:solidFill>
                  <a:schemeClr val="bg1"/>
                </a:solidFill>
                <a:latin typeface="微软雅黑" panose="020B0503020204020204" charset="-122"/>
                <a:ea typeface="微软雅黑" panose="020B0503020204020204" charset="-122"/>
                <a:cs typeface="微软雅黑" panose="020B0503020204020204" charset="-122"/>
                <a:sym typeface="+mn-ea"/>
              </a:rPr>
              <a:t>体验人次</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9" name="文本框 8"/>
          <p:cNvSpPr txBox="1"/>
          <p:nvPr/>
        </p:nvSpPr>
        <p:spPr>
          <a:xfrm>
            <a:off x="3860165" y="487045"/>
            <a:ext cx="447167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创新性</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3"/>
          <a:srcRect b="27545"/>
          <a:stretch>
            <a:fillRect/>
          </a:stretch>
        </p:blipFill>
        <p:spPr>
          <a:xfrm>
            <a:off x="1182370" y="1451610"/>
            <a:ext cx="2650490" cy="4295140"/>
          </a:xfrm>
          <a:prstGeom prst="rect">
            <a:avLst/>
          </a:prstGeom>
          <a:effectLst>
            <a:outerShdw blurRad="63500" sx="102000" sy="102000" algn="ctr" rotWithShape="0">
              <a:prstClr val="black">
                <a:alpha val="40000"/>
              </a:prstClr>
            </a:outerShdw>
          </a:effectLst>
        </p:spPr>
      </p:pic>
      <p:pic>
        <p:nvPicPr>
          <p:cNvPr id="11" name="图片 10"/>
          <p:cNvPicPr>
            <a:picLocks noChangeAspect="1"/>
          </p:cNvPicPr>
          <p:nvPr/>
        </p:nvPicPr>
        <p:blipFill>
          <a:blip r:embed="rId4"/>
          <a:stretch>
            <a:fillRect/>
          </a:stretch>
        </p:blipFill>
        <p:spPr>
          <a:xfrm>
            <a:off x="4655820" y="1451610"/>
            <a:ext cx="6438265" cy="2543810"/>
          </a:xfrm>
          <a:prstGeom prst="rect">
            <a:avLst/>
          </a:prstGeom>
        </p:spPr>
      </p:pic>
      <p:sp>
        <p:nvSpPr>
          <p:cNvPr id="13" name="椭圆 12"/>
          <p:cNvSpPr/>
          <p:nvPr/>
        </p:nvSpPr>
        <p:spPr>
          <a:xfrm>
            <a:off x="4655820" y="4177665"/>
            <a:ext cx="708660" cy="708660"/>
          </a:xfrm>
          <a:prstGeom prst="ellipse">
            <a:avLst/>
          </a:prstGeom>
          <a:noFill/>
          <a:ln w="25400">
            <a:gradFill>
              <a:gsLst>
                <a:gs pos="0">
                  <a:srgbClr val="6695F5"/>
                </a:gs>
                <a:gs pos="100000">
                  <a:srgbClr val="CB7AF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latin typeface="微软雅黑" panose="020B0503020204020204" charset="-122"/>
                <a:ea typeface="微软雅黑" panose="020B0503020204020204" charset="-122"/>
              </a:rPr>
              <a:t>01</a:t>
            </a:r>
          </a:p>
        </p:txBody>
      </p:sp>
      <p:sp>
        <p:nvSpPr>
          <p:cNvPr id="16" name="椭圆 15"/>
          <p:cNvSpPr/>
          <p:nvPr/>
        </p:nvSpPr>
        <p:spPr>
          <a:xfrm>
            <a:off x="4655820" y="5023485"/>
            <a:ext cx="708660" cy="708660"/>
          </a:xfrm>
          <a:prstGeom prst="ellipse">
            <a:avLst/>
          </a:prstGeom>
          <a:noFill/>
          <a:ln w="25400">
            <a:gradFill>
              <a:gsLst>
                <a:gs pos="0">
                  <a:srgbClr val="6695F5"/>
                </a:gs>
                <a:gs pos="100000">
                  <a:srgbClr val="CB7AF3"/>
                </a:gs>
              </a:gsLst>
              <a:lin ang="27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a:latin typeface="微软雅黑" panose="020B0503020204020204" charset="-122"/>
                <a:ea typeface="微软雅黑" panose="020B0503020204020204" charset="-122"/>
              </a:rPr>
              <a:t>02</a:t>
            </a:r>
          </a:p>
        </p:txBody>
      </p:sp>
      <p:sp>
        <p:nvSpPr>
          <p:cNvPr id="18" name="文本框 17"/>
          <p:cNvSpPr txBox="1"/>
          <p:nvPr/>
        </p:nvSpPr>
        <p:spPr>
          <a:xfrm>
            <a:off x="5457825" y="4241165"/>
            <a:ext cx="5703570" cy="645160"/>
          </a:xfrm>
          <a:prstGeom prst="rect">
            <a:avLst/>
          </a:prstGeom>
          <a:noFill/>
        </p:spPr>
        <p:txBody>
          <a:bodyPr wrap="square" rtlCol="0" anchor="t">
            <a:spAutoFit/>
          </a:bodyPr>
          <a:lstStyle/>
          <a:p>
            <a:r>
              <a:rPr lang="zh-CN" altLang="en-US" dirty="0">
                <a:solidFill>
                  <a:schemeClr val="bg1"/>
                </a:solidFill>
              </a:rPr>
              <a:t>支持智能监控，根据老年人上厕所的频次，来监控老人的状态</a:t>
            </a:r>
          </a:p>
        </p:txBody>
      </p:sp>
      <p:sp>
        <p:nvSpPr>
          <p:cNvPr id="23" name="文本框 22"/>
          <p:cNvSpPr txBox="1"/>
          <p:nvPr/>
        </p:nvSpPr>
        <p:spPr>
          <a:xfrm>
            <a:off x="5458460" y="5086985"/>
            <a:ext cx="5702935" cy="645160"/>
          </a:xfrm>
          <a:prstGeom prst="rect">
            <a:avLst/>
          </a:prstGeom>
          <a:noFill/>
        </p:spPr>
        <p:txBody>
          <a:bodyPr wrap="square" rtlCol="0" anchor="t">
            <a:spAutoFit/>
          </a:bodyPr>
          <a:lstStyle/>
          <a:p>
            <a:pPr algn="l"/>
            <a:r>
              <a:rPr lang="zh-CN" altLang="en-US" dirty="0">
                <a:solidFill>
                  <a:schemeClr val="bg1"/>
                </a:solidFill>
              </a:rPr>
              <a:t>支持排泄物检测，利用PH值，摄像头拍照比对，来反馈到APP端</a:t>
            </a:r>
          </a:p>
        </p:txBody>
      </p:sp>
      <p:sp>
        <p:nvSpPr>
          <p:cNvPr id="25" name="圆角矩形 24"/>
          <p:cNvSpPr/>
          <p:nvPr/>
        </p:nvSpPr>
        <p:spPr>
          <a:xfrm>
            <a:off x="2625090" y="6191250"/>
            <a:ext cx="6941820" cy="392430"/>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sym typeface="+mn-ea"/>
              </a:rPr>
              <a:t>结论：市面上智能马桶品牌都没有这两项功能</a:t>
            </a:r>
          </a:p>
        </p:txBody>
      </p:sp>
      <p:cxnSp>
        <p:nvCxnSpPr>
          <p:cNvPr id="26" name="直接连接符 25"/>
          <p:cNvCxnSpPr/>
          <p:nvPr/>
        </p:nvCxnSpPr>
        <p:spPr>
          <a:xfrm>
            <a:off x="4245610" y="1463675"/>
            <a:ext cx="0" cy="4466590"/>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000">
              <a:srgbClr val="262B3E"/>
            </a:gs>
            <a:gs pos="50000">
              <a:srgbClr val="495377"/>
            </a:gs>
            <a:gs pos="99000">
              <a:srgbClr val="262B3E"/>
            </a:gs>
          </a:gsLst>
          <a:lin ang="2700000" scaled="0"/>
        </a:gradFill>
        <a:effectLst/>
      </p:bgPr>
    </p:bg>
    <p:spTree>
      <p:nvGrpSpPr>
        <p:cNvPr id="1" name=""/>
        <p:cNvGrpSpPr/>
        <p:nvPr/>
      </p:nvGrpSpPr>
      <p:grpSpPr>
        <a:xfrm>
          <a:off x="0" y="0"/>
          <a:ext cx="0" cy="0"/>
          <a:chOff x="0" y="0"/>
          <a:chExt cx="0" cy="0"/>
        </a:xfrm>
      </p:grpSpPr>
      <p:sp>
        <p:nvSpPr>
          <p:cNvPr id="10" name="矩形 9"/>
          <p:cNvSpPr/>
          <p:nvPr/>
        </p:nvSpPr>
        <p:spPr>
          <a:xfrm>
            <a:off x="6348095" y="2181860"/>
            <a:ext cx="5223510" cy="3920490"/>
          </a:xfrm>
          <a:prstGeom prst="rect">
            <a:avLst/>
          </a:prstGeom>
          <a:solidFill>
            <a:srgbClr val="5A7F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文本框 155"/>
          <p:cNvSpPr txBox="1"/>
          <p:nvPr/>
        </p:nvSpPr>
        <p:spPr>
          <a:xfrm flipH="1">
            <a:off x="654050" y="3321050"/>
            <a:ext cx="4658360" cy="1444625"/>
          </a:xfrm>
          <a:prstGeom prst="rect">
            <a:avLst/>
          </a:prstGeom>
          <a:noFill/>
        </p:spPr>
        <p:txBody>
          <a:bodyPr wrap="square" rtlCol="0" anchor="t">
            <a:spAutoFit/>
          </a:bodyPr>
          <a:lstStyle/>
          <a:p>
            <a:pPr algn="l">
              <a:lnSpc>
                <a:spcPct val="110000"/>
              </a:lnSpc>
            </a:pPr>
            <a:r>
              <a:rPr lang="en-US" altLang="zh-CN" sz="4800" b="1" dirty="0">
                <a:solidFill>
                  <a:schemeClr val="bg1"/>
                </a:solidFill>
                <a:latin typeface="微软雅黑" panose="020B0503020204020204" charset="-122"/>
                <a:ea typeface="微软雅黑" panose="020B0503020204020204" charset="-122"/>
                <a:cs typeface="微软雅黑" panose="020B0503020204020204" charset="-122"/>
              </a:rPr>
              <a:t>02 </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线下推广</a:t>
            </a:r>
            <a:endParaRPr lang="zh-CN" altLang="en-US" sz="1400" b="1" dirty="0">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1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本项目已经与西安市雁塔区孝先生智慧养老服务中心达成初步合作意向</a:t>
            </a:r>
          </a:p>
        </p:txBody>
      </p:sp>
      <p:sp>
        <p:nvSpPr>
          <p:cNvPr id="9" name="文本框 8"/>
          <p:cNvSpPr txBox="1"/>
          <p:nvPr/>
        </p:nvSpPr>
        <p:spPr>
          <a:xfrm>
            <a:off x="3860165" y="487045"/>
            <a:ext cx="4471670" cy="521970"/>
          </a:xfrm>
          <a:prstGeom prst="rect">
            <a:avLst/>
          </a:prstGeom>
          <a:noFill/>
        </p:spPr>
        <p:txBody>
          <a:bodyPr wrap="square" rtlCol="0" anchor="t">
            <a:spAutoFit/>
          </a:bodyPr>
          <a:lstStyle/>
          <a:p>
            <a:pPr algn="ctr"/>
            <a:r>
              <a:rPr lang="zh-CN" altLang="en-US" sz="2800">
                <a:solidFill>
                  <a:schemeClr val="bg1"/>
                </a:solidFill>
                <a:latin typeface="思源黑体 CN Normal" panose="020B0400000000000000" charset="-122"/>
                <a:ea typeface="思源黑体 CN Normal" panose="020B0400000000000000" charset="-122"/>
                <a:cs typeface="思源黑体 CN ExtraLight" panose="020B0200000000000000" charset="-122"/>
                <a:sym typeface="+mn-ea"/>
              </a:rPr>
              <a:t>商业模式</a:t>
            </a:r>
          </a:p>
        </p:txBody>
      </p:sp>
      <p:sp>
        <p:nvSpPr>
          <p:cNvPr id="4" name="圆角矩形 3"/>
          <p:cNvSpPr/>
          <p:nvPr/>
        </p:nvSpPr>
        <p:spPr>
          <a:xfrm>
            <a:off x="5843905" y="1109980"/>
            <a:ext cx="504190" cy="78105"/>
          </a:xfrm>
          <a:prstGeom prst="roundRect">
            <a:avLst>
              <a:gd name="adj" fmla="val 50000"/>
            </a:avLst>
          </a:prstGeom>
          <a:solidFill>
            <a:srgbClr val="669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flipH="1">
            <a:off x="654050" y="2122170"/>
            <a:ext cx="4575810" cy="1076325"/>
          </a:xfrm>
          <a:prstGeom prst="rect">
            <a:avLst/>
          </a:prstGeom>
          <a:noFill/>
        </p:spPr>
        <p:txBody>
          <a:bodyPr wrap="square" rtlCol="0" anchor="t">
            <a:spAutoFit/>
          </a:bodyPr>
          <a:lstStyle/>
          <a:p>
            <a:pPr algn="l">
              <a:lnSpc>
                <a:spcPct val="100000"/>
              </a:lnSpc>
            </a:pPr>
            <a:r>
              <a:rPr lang="en-US" altLang="zh-CN" sz="4800" b="1">
                <a:solidFill>
                  <a:schemeClr val="bg1"/>
                </a:solidFill>
                <a:latin typeface="微软雅黑" panose="020B0503020204020204" charset="-122"/>
                <a:ea typeface="微软雅黑" panose="020B0503020204020204" charset="-122"/>
                <a:cs typeface="微软雅黑" panose="020B0503020204020204" charset="-122"/>
              </a:rPr>
              <a:t>01 </a:t>
            </a:r>
            <a:r>
              <a:rPr lang="zh-CN" altLang="en-US" sz="2000" b="1">
                <a:solidFill>
                  <a:schemeClr val="bg1"/>
                </a:solidFill>
                <a:latin typeface="微软雅黑" panose="020B0503020204020204" charset="-122"/>
                <a:ea typeface="微软雅黑" panose="020B0503020204020204" charset="-122"/>
                <a:cs typeface="微软雅黑" panose="020B0503020204020204" charset="-122"/>
              </a:rPr>
              <a:t>网络推广</a:t>
            </a:r>
            <a:endParaRPr lang="zh-CN" altLang="en-US" sz="1400" b="1">
              <a:solidFill>
                <a:schemeClr val="bg1"/>
              </a:solidFill>
              <a:latin typeface="微软雅黑" panose="020B0503020204020204" charset="-122"/>
              <a:ea typeface="微软雅黑" panose="020B0503020204020204" charset="-122"/>
              <a:cs typeface="微软雅黑" panose="020B0503020204020204" charset="-122"/>
            </a:endParaRPr>
          </a:p>
          <a:p>
            <a:pPr algn="l">
              <a:lnSpc>
                <a:spcPct val="100000"/>
              </a:lnSpc>
            </a:pPr>
            <a:r>
              <a:rPr lang="zh-CN" altLang="en-US" sz="1600">
                <a:solidFill>
                  <a:schemeClr val="bg1"/>
                </a:solidFill>
                <a:latin typeface="微软雅黑" panose="020B0503020204020204" charset="-122"/>
                <a:ea typeface="微软雅黑" panose="020B0503020204020204" charset="-122"/>
                <a:cs typeface="微软雅黑" panose="020B0503020204020204" charset="-122"/>
                <a:sym typeface="+mn-ea"/>
              </a:rPr>
              <a:t>抖音，朋友圈，视频号，广告，微博</a:t>
            </a:r>
          </a:p>
        </p:txBody>
      </p:sp>
      <p:sp>
        <p:nvSpPr>
          <p:cNvPr id="157" name="文本框 156"/>
          <p:cNvSpPr txBox="1"/>
          <p:nvPr/>
        </p:nvSpPr>
        <p:spPr>
          <a:xfrm flipH="1">
            <a:off x="652780" y="4897755"/>
            <a:ext cx="4766945" cy="1444625"/>
          </a:xfrm>
          <a:prstGeom prst="rect">
            <a:avLst/>
          </a:prstGeom>
          <a:noFill/>
        </p:spPr>
        <p:txBody>
          <a:bodyPr wrap="square" rtlCol="0" anchor="t">
            <a:spAutoFit/>
          </a:bodyPr>
          <a:lstStyle/>
          <a:p>
            <a:pPr algn="l">
              <a:lnSpc>
                <a:spcPct val="110000"/>
              </a:lnSpc>
            </a:pPr>
            <a:r>
              <a:rPr lang="en-US" altLang="zh-CN" sz="4800" b="1" dirty="0">
                <a:solidFill>
                  <a:schemeClr val="bg1"/>
                </a:solidFill>
                <a:latin typeface="微软雅黑" panose="020B0503020204020204" charset="-122"/>
                <a:ea typeface="微软雅黑" panose="020B0503020204020204" charset="-122"/>
                <a:cs typeface="微软雅黑" panose="020B0503020204020204" charset="-122"/>
              </a:rPr>
              <a:t>03 </a:t>
            </a: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rPr>
              <a:t>企业合作</a:t>
            </a:r>
          </a:p>
          <a:p>
            <a:pPr algn="l">
              <a:lnSpc>
                <a:spcPct val="11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本项目已经与陕西京韵同创网络科技有限公司达成初步合作意向</a:t>
            </a:r>
          </a:p>
        </p:txBody>
      </p:sp>
      <p:sp>
        <p:nvSpPr>
          <p:cNvPr id="3" name="文本框 2"/>
          <p:cNvSpPr txBox="1"/>
          <p:nvPr/>
        </p:nvSpPr>
        <p:spPr>
          <a:xfrm>
            <a:off x="652780" y="1520190"/>
            <a:ext cx="1402080" cy="460375"/>
          </a:xfrm>
          <a:prstGeom prst="rect">
            <a:avLst/>
          </a:prstGeom>
          <a:noFill/>
        </p:spPr>
        <p:txBody>
          <a:bodyPr wrap="none" rtlCol="0" anchor="t">
            <a:spAutoFit/>
          </a:bodyPr>
          <a:lstStyle/>
          <a:p>
            <a:r>
              <a:rPr lang="zh-CN" altLang="en-US" sz="2400" b="1">
                <a:solidFill>
                  <a:srgbClr val="5A7FD1"/>
                </a:solidFill>
              </a:rPr>
              <a:t>营销计划</a:t>
            </a:r>
          </a:p>
        </p:txBody>
      </p:sp>
      <p:cxnSp>
        <p:nvCxnSpPr>
          <p:cNvPr id="5" name="直接连接符 4"/>
          <p:cNvCxnSpPr/>
          <p:nvPr/>
        </p:nvCxnSpPr>
        <p:spPr>
          <a:xfrm flipV="1">
            <a:off x="746760" y="3198495"/>
            <a:ext cx="4389755" cy="9525"/>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746125" y="4753610"/>
            <a:ext cx="4389755" cy="9525"/>
          </a:xfrm>
          <a:prstGeom prst="line">
            <a:avLst/>
          </a:prstGeom>
          <a:ln w="12700"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348095" y="1511300"/>
            <a:ext cx="1669415" cy="460375"/>
          </a:xfrm>
          <a:prstGeom prst="rect">
            <a:avLst/>
          </a:prstGeom>
          <a:noFill/>
        </p:spPr>
        <p:txBody>
          <a:bodyPr wrap="square" rtlCol="0" anchor="t">
            <a:spAutoFit/>
          </a:bodyPr>
          <a:lstStyle/>
          <a:p>
            <a:r>
              <a:rPr lang="zh-CN" altLang="en-US" sz="2400" b="1">
                <a:solidFill>
                  <a:srgbClr val="5A7FD1"/>
                </a:solidFill>
              </a:rPr>
              <a:t>社会服务</a:t>
            </a:r>
          </a:p>
        </p:txBody>
      </p:sp>
      <p:sp>
        <p:nvSpPr>
          <p:cNvPr id="8" name="文本框 7"/>
          <p:cNvSpPr txBox="1"/>
          <p:nvPr/>
        </p:nvSpPr>
        <p:spPr>
          <a:xfrm>
            <a:off x="6503035" y="2295525"/>
            <a:ext cx="4913630" cy="3692525"/>
          </a:xfrm>
          <a:prstGeom prst="rect">
            <a:avLst/>
          </a:prstGeom>
          <a:noFill/>
        </p:spPr>
        <p:txBody>
          <a:bodyPr wrap="square" rtlCol="0" anchor="t">
            <a:spAutoFit/>
          </a:bodyPr>
          <a:lstStyle/>
          <a:p>
            <a:pPr indent="0" algn="l">
              <a:lnSpc>
                <a:spcPct val="150000"/>
              </a:lnSpc>
              <a:buFont typeface="Arial" panose="020B0604020202020204" pitchFamily="34" charset="0"/>
              <a:buNone/>
            </a:pPr>
            <a:r>
              <a:rPr lang="en-US" altLang="zh-CN"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dirty="0">
                <a:solidFill>
                  <a:schemeClr val="bg1"/>
                </a:solidFill>
                <a:latin typeface="微软雅黑" panose="020B0503020204020204" charset="-122"/>
                <a:ea typeface="微软雅黑" panose="020B0503020204020204" charset="-122"/>
                <a:cs typeface="微软雅黑" panose="020B0503020204020204" charset="-122"/>
                <a:sym typeface="+mn-ea"/>
              </a:rPr>
              <a:t>在陕西继续推广产品,让2000+老年人能及时发现疾病，及时治疗，从陕西辐射到全国，与至少30+全国福利机构合作， 帮助10000+老年人能及时发现疾病，及时治疗，不断扩大应用场景实现全平台全场景匹配适应，利用本产品去帮助100</a:t>
            </a:r>
            <a:r>
              <a:rPr lang="en-US" altLang="zh-CN"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dirty="0">
                <a:solidFill>
                  <a:schemeClr val="bg1"/>
                </a:solidFill>
                <a:latin typeface="微软雅黑" panose="020B0503020204020204" charset="-122"/>
                <a:ea typeface="微软雅黑" panose="020B0503020204020204" charset="-122"/>
                <a:cs typeface="微软雅黑" panose="020B0503020204020204" charset="-122"/>
                <a:sym typeface="+mn-ea"/>
              </a:rPr>
              <a:t>福利院，不断研发新型健康检测设备能够覆盖老年人用户10万+,合作福利院机构达到50+，为老年人生活带来持续性福音。</a:t>
            </a:r>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a:p>
            <a:pPr marL="285750" indent="-285750" algn="l"/>
            <a:endParaRPr lang="zh-CN" altLang="en-US"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VALUE" val="635*1438"/>
  <p:tag name="KSO_WM_UNIT_HIGHLIGHT" val="0"/>
  <p:tag name="KSO_WM_UNIT_COMPATIBLE" val="0"/>
  <p:tag name="KSO_WM_UNIT_DIAGRAM_ISNUMVISUAL" val="0"/>
  <p:tag name="KSO_WM_UNIT_DIAGRAM_ISREFERUNIT" val="0"/>
  <p:tag name="KSO_WM_UNIT_TYPE" val="d"/>
  <p:tag name="KSO_WM_UNIT_INDEX" val="1"/>
  <p:tag name="KSO_WM_UNIT_ID" val="diagram20215511_1*d*1"/>
  <p:tag name="KSO_WM_TEMPLATE_CATEGORY" val="diagram"/>
  <p:tag name="KSO_WM_TEMPLATE_INDEX" val="20215511"/>
  <p:tag name="KSO_WM_UNIT_LAYERLEVEL" val="1"/>
  <p:tag name="KSO_WM_TAG_VERSION" val="1.0"/>
  <p:tag name="KSO_WM_BEAUTIFY_FLAG" val="#wm#"/>
  <p:tag name="KSO_WM_CHIP_GROUPID" val="5e7310da9a230a26b9e88a19"/>
  <p:tag name="KSO_WM_CHIP_XID" val="5e7310da9a230a26b9e88a1a"/>
  <p:tag name="KSO_WM_UNIT_DEC_AREA_ID" val="4ce0e0a39e99409586323b9bfa25477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201c28a0f8b450eab251b1a04ac2886"/>
  <p:tag name="KSO_WM_UNIT_SUPPORT_UNIT_TYPE" val="[&quot;d&quot;]"/>
  <p:tag name="KSO_WM_TEMPLATE_ASSEMBLE_XID" val="60656fad4054ed1e2fb80f0a"/>
  <p:tag name="KSO_WM_TEMPLATE_ASSEMBLE_GROUPID" val="60656fad4054ed1e2fb80f0a"/>
  <p:tag name="REFSHAPE" val="4022600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936</Words>
  <Application>Microsoft Office PowerPoint</Application>
  <PresentationFormat>宽屏</PresentationFormat>
  <Paragraphs>134</Paragraphs>
  <Slides>12</Slides>
  <Notes>12</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12</vt:i4>
      </vt:variant>
    </vt:vector>
  </HeadingPairs>
  <TitlesOfParts>
    <vt:vector size="19" baseType="lpstr">
      <vt:lpstr>微软雅黑</vt:lpstr>
      <vt:lpstr>思源黑体 CN Normal</vt:lpstr>
      <vt:lpstr>汉仪晓波花月圆W</vt:lpstr>
      <vt:lpstr>Arial</vt:lpstr>
      <vt:lpstr>思源黑体 CN ExtraLight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iyunsir</dc:creator>
  <cp:lastModifiedBy>iyunsir</cp:lastModifiedBy>
  <cp:revision>30</cp:revision>
  <dcterms:created xsi:type="dcterms:W3CDTF">2020-04-21T02:07:00Z</dcterms:created>
  <dcterms:modified xsi:type="dcterms:W3CDTF">2021-12-11T04:07:30Z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KSOTemplateUUID">
    <vt:lpwstr>v1.0_mb_Ds4A93BcaW05P5ibhu8xBA==</vt:lpwstr>
  </property>
  <property fmtid="{D5CDD505-2E9C-101B-9397-08002B2CF9AE}" pid="4" name="ICV">
    <vt:lpwstr>BDE61CA54A6D44B7A2399440EAE86871</vt:lpwstr>
  </property>
</Properties>
</file>